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85" r:id="rId5"/>
    <p:sldId id="282" r:id="rId6"/>
    <p:sldId id="263" r:id="rId7"/>
    <p:sldId id="265" r:id="rId8"/>
    <p:sldId id="264" r:id="rId9"/>
    <p:sldId id="266" r:id="rId10"/>
    <p:sldId id="267" r:id="rId11"/>
    <p:sldId id="268" r:id="rId12"/>
    <p:sldId id="269" r:id="rId13"/>
    <p:sldId id="270" r:id="rId14"/>
    <p:sldId id="272" r:id="rId15"/>
    <p:sldId id="277" r:id="rId16"/>
    <p:sldId id="278" r:id="rId17"/>
    <p:sldId id="273" r:id="rId18"/>
    <p:sldId id="274" r:id="rId19"/>
    <p:sldId id="275" r:id="rId20"/>
    <p:sldId id="276" r:id="rId21"/>
    <p:sldId id="279" r:id="rId22"/>
    <p:sldId id="281" r:id="rId23"/>
    <p:sldId id="284" r:id="rId24"/>
    <p:sldId id="283" r:id="rId25"/>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7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7CBCB"/>
    <a:srgbClr val="222A35"/>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88534" autoAdjust="0"/>
  </p:normalViewPr>
  <p:slideViewPr>
    <p:cSldViewPr snapToGrid="0">
      <p:cViewPr varScale="1">
        <p:scale>
          <a:sx n="91" d="100"/>
          <a:sy n="91" d="100"/>
        </p:scale>
        <p:origin x="33" y="48"/>
      </p:cViewPr>
      <p:guideLst>
        <p:guide orient="horz" pos="2160"/>
        <p:guide pos="472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CCA549-2917-45B1-9265-0C17217D9DAB}" type="doc">
      <dgm:prSet loTypeId="urn:microsoft.com/office/officeart/2005/8/layout/chevron1" loCatId="process" qsTypeId="urn:microsoft.com/office/officeart/2005/8/quickstyle/simple1" qsCatId="simple" csTypeId="urn:microsoft.com/office/officeart/2005/8/colors/accent1_2" csCatId="accent1" phldr="1"/>
      <dgm:spPr/>
    </dgm:pt>
    <dgm:pt modelId="{EC4717E6-FA46-4C72-B996-B5C0A1E89B63}">
      <dgm:prSet phldrT="[Texto]"/>
      <dgm:spPr>
        <a:solidFill>
          <a:srgbClr val="ED7D31"/>
        </a:solidFill>
      </dgm:spPr>
      <dgm:t>
        <a:bodyPr/>
        <a:lstStyle/>
        <a:p>
          <a:r>
            <a:rPr lang="es-CL" dirty="0"/>
            <a:t>Entidades </a:t>
          </a:r>
        </a:p>
      </dgm:t>
    </dgm:pt>
    <dgm:pt modelId="{1DDED263-14E2-4553-886B-21AB285EC6E5}" type="parTrans" cxnId="{8D8A7BE9-101C-40F5-A3FE-DAD54683A767}">
      <dgm:prSet/>
      <dgm:spPr/>
      <dgm:t>
        <a:bodyPr/>
        <a:lstStyle/>
        <a:p>
          <a:endParaRPr lang="es-CL"/>
        </a:p>
      </dgm:t>
    </dgm:pt>
    <dgm:pt modelId="{09C8171A-E6AE-4BE9-9397-F252AD209B98}" type="sibTrans" cxnId="{8D8A7BE9-101C-40F5-A3FE-DAD54683A767}">
      <dgm:prSet/>
      <dgm:spPr/>
      <dgm:t>
        <a:bodyPr/>
        <a:lstStyle/>
        <a:p>
          <a:endParaRPr lang="es-CL"/>
        </a:p>
      </dgm:t>
    </dgm:pt>
    <dgm:pt modelId="{0998C31C-7C20-4039-B679-D0E3C1512DD5}">
      <dgm:prSet phldrT="[Texto]"/>
      <dgm:spPr>
        <a:solidFill>
          <a:srgbClr val="67CBCB"/>
        </a:solidFill>
      </dgm:spPr>
      <dgm:t>
        <a:bodyPr/>
        <a:lstStyle/>
        <a:p>
          <a:r>
            <a:rPr lang="es-CL" dirty="0"/>
            <a:t>Asociaciones</a:t>
          </a:r>
        </a:p>
      </dgm:t>
    </dgm:pt>
    <dgm:pt modelId="{7536C875-4F89-414B-B515-0F50826E6EFA}" type="parTrans" cxnId="{8FF5CF0E-AA27-492D-893A-23EBAD93AB01}">
      <dgm:prSet/>
      <dgm:spPr/>
      <dgm:t>
        <a:bodyPr/>
        <a:lstStyle/>
        <a:p>
          <a:endParaRPr lang="es-CL"/>
        </a:p>
      </dgm:t>
    </dgm:pt>
    <dgm:pt modelId="{D4612882-98F1-4011-A8B4-86AA9E13E9CA}" type="sibTrans" cxnId="{8FF5CF0E-AA27-492D-893A-23EBAD93AB01}">
      <dgm:prSet/>
      <dgm:spPr/>
      <dgm:t>
        <a:bodyPr/>
        <a:lstStyle/>
        <a:p>
          <a:endParaRPr lang="es-CL"/>
        </a:p>
      </dgm:t>
    </dgm:pt>
    <dgm:pt modelId="{F0FFCFBC-7EBF-4236-9179-1B001B2F59AB}" type="pres">
      <dgm:prSet presAssocID="{0ECCA549-2917-45B1-9265-0C17217D9DAB}" presName="Name0" presStyleCnt="0">
        <dgm:presLayoutVars>
          <dgm:dir/>
          <dgm:animLvl val="lvl"/>
          <dgm:resizeHandles val="exact"/>
        </dgm:presLayoutVars>
      </dgm:prSet>
      <dgm:spPr/>
    </dgm:pt>
    <dgm:pt modelId="{6D2CD07A-CC9A-4775-B2C9-8C995B7F77AC}" type="pres">
      <dgm:prSet presAssocID="{EC4717E6-FA46-4C72-B996-B5C0A1E89B63}" presName="parTxOnly" presStyleLbl="node1" presStyleIdx="0" presStyleCnt="2">
        <dgm:presLayoutVars>
          <dgm:chMax val="0"/>
          <dgm:chPref val="0"/>
          <dgm:bulletEnabled val="1"/>
        </dgm:presLayoutVars>
      </dgm:prSet>
      <dgm:spPr/>
    </dgm:pt>
    <dgm:pt modelId="{D18A27D6-9405-4D8A-A5B4-6748FD94BFC4}" type="pres">
      <dgm:prSet presAssocID="{09C8171A-E6AE-4BE9-9397-F252AD209B98}" presName="parTxOnlySpace" presStyleCnt="0"/>
      <dgm:spPr/>
    </dgm:pt>
    <dgm:pt modelId="{70F207AC-60AD-458B-A95C-782F1883FF52}" type="pres">
      <dgm:prSet presAssocID="{0998C31C-7C20-4039-B679-D0E3C1512DD5}" presName="parTxOnly" presStyleLbl="node1" presStyleIdx="1" presStyleCnt="2">
        <dgm:presLayoutVars>
          <dgm:chMax val="0"/>
          <dgm:chPref val="0"/>
          <dgm:bulletEnabled val="1"/>
        </dgm:presLayoutVars>
      </dgm:prSet>
      <dgm:spPr/>
    </dgm:pt>
  </dgm:ptLst>
  <dgm:cxnLst>
    <dgm:cxn modelId="{9D31EC02-D030-4856-9F57-AB4E564DD25D}" type="presOf" srcId="{EC4717E6-FA46-4C72-B996-B5C0A1E89B63}" destId="{6D2CD07A-CC9A-4775-B2C9-8C995B7F77AC}" srcOrd="0" destOrd="0" presId="urn:microsoft.com/office/officeart/2005/8/layout/chevron1"/>
    <dgm:cxn modelId="{8FF5CF0E-AA27-492D-893A-23EBAD93AB01}" srcId="{0ECCA549-2917-45B1-9265-0C17217D9DAB}" destId="{0998C31C-7C20-4039-B679-D0E3C1512DD5}" srcOrd="1" destOrd="0" parTransId="{7536C875-4F89-414B-B515-0F50826E6EFA}" sibTransId="{D4612882-98F1-4011-A8B4-86AA9E13E9CA}"/>
    <dgm:cxn modelId="{6E48AB64-3940-4AF1-B49B-2DBBD913A801}" type="presOf" srcId="{0998C31C-7C20-4039-B679-D0E3C1512DD5}" destId="{70F207AC-60AD-458B-A95C-782F1883FF52}" srcOrd="0" destOrd="0" presId="urn:microsoft.com/office/officeart/2005/8/layout/chevron1"/>
    <dgm:cxn modelId="{7AE68389-B0EE-43AF-959E-5F9D5910C0F5}" type="presOf" srcId="{0ECCA549-2917-45B1-9265-0C17217D9DAB}" destId="{F0FFCFBC-7EBF-4236-9179-1B001B2F59AB}" srcOrd="0" destOrd="0" presId="urn:microsoft.com/office/officeart/2005/8/layout/chevron1"/>
    <dgm:cxn modelId="{8D8A7BE9-101C-40F5-A3FE-DAD54683A767}" srcId="{0ECCA549-2917-45B1-9265-0C17217D9DAB}" destId="{EC4717E6-FA46-4C72-B996-B5C0A1E89B63}" srcOrd="0" destOrd="0" parTransId="{1DDED263-14E2-4553-886B-21AB285EC6E5}" sibTransId="{09C8171A-E6AE-4BE9-9397-F252AD209B98}"/>
    <dgm:cxn modelId="{4AFC8DCD-6075-405D-9F5D-F6870E091BCA}" type="presParOf" srcId="{F0FFCFBC-7EBF-4236-9179-1B001B2F59AB}" destId="{6D2CD07A-CC9A-4775-B2C9-8C995B7F77AC}" srcOrd="0" destOrd="0" presId="urn:microsoft.com/office/officeart/2005/8/layout/chevron1"/>
    <dgm:cxn modelId="{E6C55049-AFE4-4DF6-A329-E4071FCFEEC3}" type="presParOf" srcId="{F0FFCFBC-7EBF-4236-9179-1B001B2F59AB}" destId="{D18A27D6-9405-4D8A-A5B4-6748FD94BFC4}" srcOrd="1" destOrd="0" presId="urn:microsoft.com/office/officeart/2005/8/layout/chevron1"/>
    <dgm:cxn modelId="{9739152F-F266-4864-976F-E92426FEDAD6}" type="presParOf" srcId="{F0FFCFBC-7EBF-4236-9179-1B001B2F59AB}" destId="{70F207AC-60AD-458B-A95C-782F1883FF52}" srcOrd="2"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2CD07A-CC9A-4775-B2C9-8C995B7F77AC}">
      <dsp:nvSpPr>
        <dsp:cNvPr id="0" name=""/>
        <dsp:cNvSpPr/>
      </dsp:nvSpPr>
      <dsp:spPr>
        <a:xfrm>
          <a:off x="7143" y="781146"/>
          <a:ext cx="4270374" cy="1708149"/>
        </a:xfrm>
        <a:prstGeom prst="chevron">
          <a:avLst/>
        </a:prstGeom>
        <a:solidFill>
          <a:srgbClr val="ED7D3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018" tIns="46673" rIns="46673" bIns="46673" numCol="1" spcCol="1270" anchor="ctr" anchorCtr="0">
          <a:noAutofit/>
        </a:bodyPr>
        <a:lstStyle/>
        <a:p>
          <a:pPr marL="0" lvl="0" indent="0" algn="ctr" defTabSz="1555750">
            <a:lnSpc>
              <a:spcPct val="90000"/>
            </a:lnSpc>
            <a:spcBef>
              <a:spcPct val="0"/>
            </a:spcBef>
            <a:spcAft>
              <a:spcPct val="35000"/>
            </a:spcAft>
            <a:buNone/>
          </a:pPr>
          <a:r>
            <a:rPr lang="es-CL" sz="3500" kern="1200" dirty="0"/>
            <a:t>Entidades </a:t>
          </a:r>
        </a:p>
      </dsp:txBody>
      <dsp:txXfrm>
        <a:off x="861218" y="781146"/>
        <a:ext cx="2562225" cy="1708149"/>
      </dsp:txXfrm>
    </dsp:sp>
    <dsp:sp modelId="{70F207AC-60AD-458B-A95C-782F1883FF52}">
      <dsp:nvSpPr>
        <dsp:cNvPr id="0" name=""/>
        <dsp:cNvSpPr/>
      </dsp:nvSpPr>
      <dsp:spPr>
        <a:xfrm>
          <a:off x="3850481" y="781146"/>
          <a:ext cx="4270374" cy="1708149"/>
        </a:xfrm>
        <a:prstGeom prst="chevron">
          <a:avLst/>
        </a:prstGeom>
        <a:solidFill>
          <a:srgbClr val="67CBCB"/>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018" tIns="46673" rIns="46673" bIns="46673" numCol="1" spcCol="1270" anchor="ctr" anchorCtr="0">
          <a:noAutofit/>
        </a:bodyPr>
        <a:lstStyle/>
        <a:p>
          <a:pPr marL="0" lvl="0" indent="0" algn="ctr" defTabSz="1555750">
            <a:lnSpc>
              <a:spcPct val="90000"/>
            </a:lnSpc>
            <a:spcBef>
              <a:spcPct val="0"/>
            </a:spcBef>
            <a:spcAft>
              <a:spcPct val="35000"/>
            </a:spcAft>
            <a:buNone/>
          </a:pPr>
          <a:r>
            <a:rPr lang="es-CL" sz="3500" kern="1200" dirty="0"/>
            <a:t>Asociaciones</a:t>
          </a:r>
        </a:p>
      </dsp:txBody>
      <dsp:txXfrm>
        <a:off x="4704556" y="781146"/>
        <a:ext cx="2562225" cy="1708149"/>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7B76A5-0B03-4682-B1BD-001B5FB71B44}" type="datetimeFigureOut">
              <a:rPr lang="es-ES" smtClean="0"/>
              <a:t>23/03/2021</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9A2AC7-833F-42A5-81B5-DAA72BB25EDC}" type="slidenum">
              <a:rPr lang="es-ES" smtClean="0"/>
              <a:t>‹Nº›</a:t>
            </a:fld>
            <a:endParaRPr lang="es-ES" dirty="0"/>
          </a:p>
        </p:txBody>
      </p:sp>
    </p:spTree>
    <p:extLst>
      <p:ext uri="{BB962C8B-B14F-4D97-AF65-F5344CB8AC3E}">
        <p14:creationId xmlns:p14="http://schemas.microsoft.com/office/powerpoint/2010/main" val="1198763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solidFill>
                  <a:prstClr val="black"/>
                </a:solidFill>
              </a:rPr>
              <a:pPr/>
              <a:t>1</a:t>
            </a:fld>
            <a:endParaRPr lang="es-ES" dirty="0">
              <a:solidFill>
                <a:prstClr val="black"/>
              </a:solidFill>
            </a:endParaRPr>
          </a:p>
        </p:txBody>
      </p:sp>
    </p:spTree>
    <p:extLst>
      <p:ext uri="{BB962C8B-B14F-4D97-AF65-F5344CB8AC3E}">
        <p14:creationId xmlns:p14="http://schemas.microsoft.com/office/powerpoint/2010/main" val="22572208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10</a:t>
            </a:fld>
            <a:endParaRPr lang="es-ES" dirty="0"/>
          </a:p>
        </p:txBody>
      </p:sp>
    </p:spTree>
    <p:extLst>
      <p:ext uri="{BB962C8B-B14F-4D97-AF65-F5344CB8AC3E}">
        <p14:creationId xmlns:p14="http://schemas.microsoft.com/office/powerpoint/2010/main" val="22869601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Ejemplo</a:t>
            </a:r>
            <a:r>
              <a:rPr lang="es-CL" sz="1200" kern="1200" baseline="0" dirty="0">
                <a:solidFill>
                  <a:schemeClr val="tx1"/>
                </a:solidFill>
                <a:effectLst/>
                <a:latin typeface="+mn-lt"/>
                <a:ea typeface="+mn-ea"/>
                <a:cs typeface="+mn-cs"/>
              </a:rPr>
              <a:t> 1:1</a:t>
            </a:r>
          </a:p>
          <a:p>
            <a:endParaRPr lang="es-CL" sz="1200" kern="1200" baseline="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Imagina que en una empresa hay EMPLEADOS que se casan con otros EMPLEADOS, es decir, tienen una asociación 1:1,</a:t>
            </a:r>
            <a:r>
              <a:rPr lang="es-CL" sz="1200" kern="1200" baseline="0" dirty="0">
                <a:solidFill>
                  <a:schemeClr val="tx1"/>
                </a:solidFill>
                <a:effectLst/>
                <a:latin typeface="+mn-lt"/>
                <a:ea typeface="+mn-ea"/>
                <a:cs typeface="+mn-cs"/>
              </a:rPr>
              <a:t> </a:t>
            </a:r>
            <a:r>
              <a:rPr lang="es-CL" sz="1200" kern="1200" dirty="0">
                <a:solidFill>
                  <a:schemeClr val="tx1"/>
                </a:solidFill>
                <a:effectLst/>
                <a:latin typeface="+mn-lt"/>
                <a:ea typeface="+mn-ea"/>
                <a:cs typeface="+mn-cs"/>
              </a:rPr>
              <a:t>sin embargo, es posible que solo algunos sean casados entre ellos, por lo que deberá existir una asociación condicional. </a:t>
            </a:r>
            <a:endParaRPr lang="es-ES" sz="1200" kern="1200" dirty="0">
              <a:solidFill>
                <a:schemeClr val="tx1"/>
              </a:solidFill>
              <a:effectLst/>
              <a:latin typeface="+mn-lt"/>
              <a:ea typeface="+mn-ea"/>
              <a:cs typeface="+mn-cs"/>
            </a:endParaRPr>
          </a:p>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11</a:t>
            </a:fld>
            <a:endParaRPr lang="es-ES" dirty="0"/>
          </a:p>
        </p:txBody>
      </p:sp>
    </p:spTree>
    <p:extLst>
      <p:ext uri="{BB962C8B-B14F-4D97-AF65-F5344CB8AC3E}">
        <p14:creationId xmlns:p14="http://schemas.microsoft.com/office/powerpoint/2010/main" val="3175135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Ejemplo 1:N</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Para el mismo caso de los EMPLEADOS, supongamos</a:t>
            </a:r>
            <a:r>
              <a:rPr lang="es-CL" sz="1200" kern="1200" baseline="0" dirty="0">
                <a:solidFill>
                  <a:schemeClr val="tx1"/>
                </a:solidFill>
                <a:effectLst/>
                <a:latin typeface="+mn-lt"/>
                <a:ea typeface="+mn-ea"/>
                <a:cs typeface="+mn-cs"/>
              </a:rPr>
              <a:t> </a:t>
            </a:r>
            <a:r>
              <a:rPr lang="es-CL" sz="1200" kern="1200" dirty="0">
                <a:solidFill>
                  <a:schemeClr val="tx1"/>
                </a:solidFill>
                <a:effectLst/>
                <a:latin typeface="+mn-lt"/>
                <a:ea typeface="+mn-ea"/>
                <a:cs typeface="+mn-cs"/>
              </a:rPr>
              <a:t>que cada empleado tiene solo un jefe, entonces puede existir una asociación de jefe a subordinado, sin embargo, ambos siguen siendo EMPLEADOS para la empresa.</a:t>
            </a:r>
            <a:endParaRPr lang="es-ES" sz="1200" kern="1200" dirty="0">
              <a:solidFill>
                <a:schemeClr val="tx1"/>
              </a:solidFill>
              <a:effectLst/>
              <a:latin typeface="+mn-lt"/>
              <a:ea typeface="+mn-ea"/>
              <a:cs typeface="+mn-cs"/>
            </a:endParaRPr>
          </a:p>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12</a:t>
            </a:fld>
            <a:endParaRPr lang="es-ES" dirty="0"/>
          </a:p>
        </p:txBody>
      </p:sp>
    </p:spTree>
    <p:extLst>
      <p:ext uri="{BB962C8B-B14F-4D97-AF65-F5344CB8AC3E}">
        <p14:creationId xmlns:p14="http://schemas.microsoft.com/office/powerpoint/2010/main" val="1962320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a:t>
            </a:r>
          </a:p>
          <a:p>
            <a:endParaRPr lang="es-CL" sz="1200" b="1" kern="1200" dirty="0">
              <a:solidFill>
                <a:schemeClr val="tx1"/>
              </a:solidFill>
              <a:effectLst/>
              <a:latin typeface="+mn-lt"/>
              <a:ea typeface="+mn-ea"/>
              <a:cs typeface="+mn-cs"/>
            </a:endParaRPr>
          </a:p>
          <a:p>
            <a:r>
              <a:rPr lang="es-CL" sz="1200" b="0" kern="1200" dirty="0">
                <a:solidFill>
                  <a:schemeClr val="tx1"/>
                </a:solidFill>
                <a:effectLst/>
                <a:latin typeface="+mn-lt"/>
                <a:ea typeface="+mn-ea"/>
                <a:cs typeface="+mn-cs"/>
              </a:rPr>
              <a:t>Explicación N:N</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Este tipo de asociación se observa cuando consideramos un PRODUCTO, que se compone de otros PRODUCTOS (piezas), pero estos PRODUCTOS (piezas) se pueden usar para formar otros productos distintos del anterior. </a:t>
            </a:r>
            <a:endParaRPr lang="es-E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CL" sz="1200" kern="1200" dirty="0">
                <a:solidFill>
                  <a:schemeClr val="tx1"/>
                </a:solidFill>
                <a:effectLst/>
                <a:latin typeface="+mn-lt"/>
                <a:ea typeface="+mn-ea"/>
                <a:cs typeface="+mn-cs"/>
              </a:rPr>
              <a:t>Por ejemplo,</a:t>
            </a:r>
            <a:r>
              <a:rPr lang="es-CL" sz="1200" kern="1200" baseline="0" dirty="0">
                <a:solidFill>
                  <a:schemeClr val="tx1"/>
                </a:solidFill>
                <a:effectLst/>
                <a:latin typeface="+mn-lt"/>
                <a:ea typeface="+mn-ea"/>
                <a:cs typeface="+mn-cs"/>
              </a:rPr>
              <a:t> u</a:t>
            </a:r>
            <a:r>
              <a:rPr lang="es-CL" sz="1200" kern="1200" dirty="0">
                <a:solidFill>
                  <a:schemeClr val="tx1"/>
                </a:solidFill>
                <a:effectLst/>
                <a:latin typeface="+mn-lt"/>
                <a:ea typeface="+mn-ea"/>
                <a:cs typeface="+mn-cs"/>
              </a:rPr>
              <a:t>na máquina puede estar hecha de plástico, cables, tornillos, botones, etc., pero a su vez se pueden usar esos botones, cables, tornillos para hacer una máquina distinta a la anterior, el cual también es considerado como un producto.</a:t>
            </a:r>
            <a:endParaRPr lang="es-ES" sz="1200" kern="1200" dirty="0">
              <a:solidFill>
                <a:schemeClr val="tx1"/>
              </a:solidFill>
              <a:effectLst/>
              <a:latin typeface="+mn-lt"/>
              <a:ea typeface="+mn-ea"/>
              <a:cs typeface="+mn-cs"/>
            </a:endParaRPr>
          </a:p>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13</a:t>
            </a:fld>
            <a:endParaRPr lang="es-ES" dirty="0"/>
          </a:p>
        </p:txBody>
      </p:sp>
    </p:spTree>
    <p:extLst>
      <p:ext uri="{BB962C8B-B14F-4D97-AF65-F5344CB8AC3E}">
        <p14:creationId xmlns:p14="http://schemas.microsoft.com/office/powerpoint/2010/main" val="1784883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14</a:t>
            </a:fld>
            <a:endParaRPr lang="es-ES" dirty="0"/>
          </a:p>
        </p:txBody>
      </p:sp>
    </p:spTree>
    <p:extLst>
      <p:ext uri="{BB962C8B-B14F-4D97-AF65-F5344CB8AC3E}">
        <p14:creationId xmlns:p14="http://schemas.microsoft.com/office/powerpoint/2010/main" val="38511879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 </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Considerando el tipo de asociaciones entre entidades, ya podemos comenzar a obtener un modelo de datos (MD) que represente a un conjunto de entidades y asociaciones, tal como se muestra a continuación: </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*Observa que entre alumno y asignatura hay una relación de MUCHOS a MUCHOS.</a:t>
            </a:r>
            <a:endParaRPr lang="es-ES" sz="1200" kern="1200" dirty="0">
              <a:solidFill>
                <a:schemeClr val="tx1"/>
              </a:solidFill>
              <a:effectLst/>
              <a:latin typeface="+mn-lt"/>
              <a:ea typeface="+mn-ea"/>
              <a:cs typeface="+mn-cs"/>
            </a:endParaRPr>
          </a:p>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15</a:t>
            </a:fld>
            <a:endParaRPr lang="es-ES" dirty="0"/>
          </a:p>
        </p:txBody>
      </p:sp>
    </p:spTree>
    <p:extLst>
      <p:ext uri="{BB962C8B-B14F-4D97-AF65-F5344CB8AC3E}">
        <p14:creationId xmlns:p14="http://schemas.microsoft.com/office/powerpoint/2010/main" val="10980890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a:t>
            </a:r>
          </a:p>
          <a:p>
            <a:endParaRPr lang="es-CL" sz="1200" kern="1200" dirty="0">
              <a:solidFill>
                <a:schemeClr val="tx1"/>
              </a:solidFill>
              <a:effectLst/>
              <a:latin typeface="+mn-lt"/>
              <a:ea typeface="+mn-ea"/>
              <a:cs typeface="+mn-cs"/>
            </a:endParaRPr>
          </a:p>
          <a:p>
            <a:pPr marL="0" indent="0">
              <a:buFont typeface="Arial" panose="020B0604020202020204" pitchFamily="34" charset="0"/>
              <a:buNone/>
            </a:pPr>
            <a:r>
              <a:rPr lang="es-CL" sz="1200" kern="1200" dirty="0">
                <a:solidFill>
                  <a:schemeClr val="tx1"/>
                </a:solidFill>
                <a:effectLst/>
                <a:latin typeface="+mn-lt"/>
                <a:ea typeface="+mn-ea"/>
                <a:cs typeface="+mn-cs"/>
              </a:rPr>
              <a:t>Las asociaciones M:N son transformadas en dos asociaciones de 1:N (con una nueva entidad), haciendo de intersección entre entidades asociadas como M:N. ¿Cómo se llama</a:t>
            </a:r>
            <a:r>
              <a:rPr lang="es-CL" sz="1200" kern="1200" baseline="0" dirty="0">
                <a:solidFill>
                  <a:schemeClr val="tx1"/>
                </a:solidFill>
                <a:effectLst/>
                <a:latin typeface="+mn-lt"/>
                <a:ea typeface="+mn-ea"/>
                <a:cs typeface="+mn-cs"/>
              </a:rPr>
              <a:t> esta nueva entidad? </a:t>
            </a:r>
            <a:r>
              <a:rPr lang="es-CL" sz="1200" kern="1200" dirty="0">
                <a:solidFill>
                  <a:schemeClr val="tx1"/>
                </a:solidFill>
                <a:effectLst/>
                <a:latin typeface="+mn-lt"/>
                <a:ea typeface="+mn-ea"/>
                <a:cs typeface="+mn-cs"/>
              </a:rPr>
              <a:t>A esta nueva entidad se le denomina NUB.</a:t>
            </a:r>
            <a:endParaRPr lang="es-ES" sz="1200" kern="1200" dirty="0">
              <a:solidFill>
                <a:schemeClr val="tx1"/>
              </a:solidFill>
              <a:effectLst/>
              <a:latin typeface="+mn-lt"/>
              <a:ea typeface="+mn-ea"/>
              <a:cs typeface="+mn-cs"/>
            </a:endParaRPr>
          </a:p>
          <a:p>
            <a:pPr marL="0" indent="0">
              <a:buFont typeface="Arial" panose="020B0604020202020204" pitchFamily="34" charset="0"/>
              <a:buNone/>
            </a:pPr>
            <a:r>
              <a:rPr lang="es-CL" sz="1200" kern="1200" dirty="0">
                <a:solidFill>
                  <a:schemeClr val="tx1"/>
                </a:solidFill>
                <a:effectLst/>
                <a:latin typeface="+mn-lt"/>
                <a:ea typeface="+mn-ea"/>
                <a:cs typeface="+mn-cs"/>
              </a:rPr>
              <a:t>En el caso entre ALUMNO y ASIGNATURA es posible crear una nueva entidad NOTA, que contenga la calificación del alumno al cursar ese ramo.</a:t>
            </a:r>
            <a:r>
              <a:rPr lang="es-ES" sz="1200" kern="1200" baseline="0" dirty="0">
                <a:solidFill>
                  <a:schemeClr val="tx1"/>
                </a:solidFill>
                <a:effectLst/>
                <a:latin typeface="+mn-lt"/>
                <a:ea typeface="+mn-ea"/>
                <a:cs typeface="+mn-cs"/>
              </a:rPr>
              <a:t> </a:t>
            </a:r>
            <a:r>
              <a:rPr lang="es-CL" sz="1200" kern="1200" dirty="0">
                <a:solidFill>
                  <a:schemeClr val="tx1"/>
                </a:solidFill>
                <a:effectLst/>
                <a:latin typeface="+mn-lt"/>
                <a:ea typeface="+mn-ea"/>
                <a:cs typeface="+mn-cs"/>
              </a:rPr>
              <a:t>La nueva entidad generada requiere de una clave primaria compuesta o concatenada. Esto es, dos o más ítems de datos que permiten identificar en forma única cada</a:t>
            </a:r>
            <a:r>
              <a:rPr lang="es-CL" sz="1200" kern="1200" baseline="0" dirty="0">
                <a:solidFill>
                  <a:schemeClr val="tx1"/>
                </a:solidFill>
                <a:effectLst/>
                <a:latin typeface="+mn-lt"/>
                <a:ea typeface="+mn-ea"/>
                <a:cs typeface="+mn-cs"/>
              </a:rPr>
              <a:t> </a:t>
            </a:r>
            <a:r>
              <a:rPr lang="es-CL" sz="1200" kern="1200" dirty="0">
                <a:solidFill>
                  <a:schemeClr val="tx1"/>
                </a:solidFill>
                <a:effectLst/>
                <a:latin typeface="+mn-lt"/>
                <a:ea typeface="+mn-ea"/>
                <a:cs typeface="+mn-cs"/>
              </a:rPr>
              <a:t>entidad.</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 </a:t>
            </a:r>
            <a:endParaRPr lang="es-ES" sz="1200" kern="1200" dirty="0">
              <a:solidFill>
                <a:schemeClr val="tx1"/>
              </a:solidFill>
              <a:effectLst/>
              <a:latin typeface="+mn-lt"/>
              <a:ea typeface="+mn-ea"/>
              <a:cs typeface="+mn-cs"/>
            </a:endParaRPr>
          </a:p>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16</a:t>
            </a:fld>
            <a:endParaRPr lang="es-ES" dirty="0"/>
          </a:p>
        </p:txBody>
      </p:sp>
    </p:spTree>
    <p:extLst>
      <p:ext uri="{BB962C8B-B14F-4D97-AF65-F5344CB8AC3E}">
        <p14:creationId xmlns:p14="http://schemas.microsoft.com/office/powerpoint/2010/main" val="31304696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 </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Para asociar tres o más entidades también se utiliza un tipo de registro de intersección, el cual tendrá como clave primaria</a:t>
            </a:r>
            <a:r>
              <a:rPr lang="es-CL" sz="1200" kern="1200" baseline="0" dirty="0">
                <a:solidFill>
                  <a:schemeClr val="tx1"/>
                </a:solidFill>
                <a:effectLst/>
                <a:latin typeface="+mn-lt"/>
                <a:ea typeface="+mn-ea"/>
                <a:cs typeface="+mn-cs"/>
              </a:rPr>
              <a:t> </a:t>
            </a:r>
            <a:r>
              <a:rPr lang="es-CL" sz="1200" kern="1200" dirty="0">
                <a:solidFill>
                  <a:schemeClr val="tx1"/>
                </a:solidFill>
                <a:effectLst/>
                <a:latin typeface="+mn-lt"/>
                <a:ea typeface="+mn-ea"/>
                <a:cs typeface="+mn-cs"/>
              </a:rPr>
              <a:t>una compuesta por los ítems de datos que son clave primaria en cada una de las entidades involucradas. </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En el ejemplo de Modelo de Datos para el sistema de abastecimiento de una fábrica, la entidad ORDEN-COMPRA hace de intersección entre las entidades MATERIA-PRIMA, BODEGA y PROVEEDOR.</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*Otro caso ocurre cuando las entidades son similares y necesitemos evitar la redundancia.</a:t>
            </a:r>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17</a:t>
            </a:fld>
            <a:endParaRPr lang="es-ES" dirty="0"/>
          </a:p>
        </p:txBody>
      </p:sp>
    </p:spTree>
    <p:extLst>
      <p:ext uri="{BB962C8B-B14F-4D97-AF65-F5344CB8AC3E}">
        <p14:creationId xmlns:p14="http://schemas.microsoft.com/office/powerpoint/2010/main" val="6866183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Al modelar datos a veces es necesario implementar dos o más asociaciones entre dos tipos de entidades para aprovechar una misma descripción o contenido de un tipo de registro. </a:t>
            </a:r>
            <a:endParaRPr lang="es-ES" sz="1200" kern="1200" dirty="0">
              <a:solidFill>
                <a:schemeClr val="tx1"/>
              </a:solidFill>
              <a:effectLst/>
              <a:latin typeface="+mn-lt"/>
              <a:ea typeface="+mn-ea"/>
              <a:cs typeface="+mn-cs"/>
            </a:endParaRPr>
          </a:p>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18</a:t>
            </a:fld>
            <a:endParaRPr lang="es-ES" dirty="0"/>
          </a:p>
        </p:txBody>
      </p:sp>
    </p:spTree>
    <p:extLst>
      <p:ext uri="{BB962C8B-B14F-4D97-AF65-F5344CB8AC3E}">
        <p14:creationId xmlns:p14="http://schemas.microsoft.com/office/powerpoint/2010/main" val="40140324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 </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Es posible definir una sola clase de entidad (PERSONA), lo cual se relacionaría con la PÓLIZA de dos formas: </a:t>
            </a:r>
            <a:endParaRPr lang="es-ES"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s-CL" sz="1200" kern="1200" dirty="0">
                <a:solidFill>
                  <a:schemeClr val="tx1"/>
                </a:solidFill>
                <a:effectLst/>
                <a:latin typeface="+mn-lt"/>
                <a:ea typeface="+mn-ea"/>
                <a:cs typeface="+mn-cs"/>
              </a:rPr>
              <a:t>Asegurado.</a:t>
            </a:r>
            <a:endParaRPr lang="es-ES"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s-CL" sz="1200" kern="1200" dirty="0">
                <a:solidFill>
                  <a:schemeClr val="tx1"/>
                </a:solidFill>
                <a:effectLst/>
                <a:latin typeface="+mn-lt"/>
                <a:ea typeface="+mn-ea"/>
                <a:cs typeface="+mn-cs"/>
              </a:rPr>
              <a:t>Beneficiario.</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Cuando existen dos o más asociaciones entre dos entidades, cada asociación debe ser rotulada con un nombre que clarifique la asociación. En general, esto complica la legibilidad del modelo, por ello, es conveniente ser lo más simple para representar estas asociaciones. </a:t>
            </a:r>
            <a:endParaRPr lang="es-ES" sz="1200" kern="1200" dirty="0">
              <a:solidFill>
                <a:schemeClr val="tx1"/>
              </a:solidFill>
              <a:effectLst/>
              <a:latin typeface="+mn-lt"/>
              <a:ea typeface="+mn-ea"/>
              <a:cs typeface="+mn-cs"/>
            </a:endParaRPr>
          </a:p>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19</a:t>
            </a:fld>
            <a:endParaRPr lang="es-ES" dirty="0"/>
          </a:p>
        </p:txBody>
      </p:sp>
    </p:spTree>
    <p:extLst>
      <p:ext uri="{BB962C8B-B14F-4D97-AF65-F5344CB8AC3E}">
        <p14:creationId xmlns:p14="http://schemas.microsoft.com/office/powerpoint/2010/main" val="4047475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a:t>
            </a:r>
            <a:r>
              <a:rPr lang="es-CL" sz="1200" b="1" kern="1200" baseline="0" dirty="0">
                <a:solidFill>
                  <a:schemeClr val="tx1"/>
                </a:solidFill>
                <a:effectLst/>
                <a:latin typeface="+mn-lt"/>
                <a:ea typeface="+mn-ea"/>
                <a:cs typeface="+mn-cs"/>
              </a:rPr>
              <a:t> al docente:</a:t>
            </a:r>
          </a:p>
          <a:p>
            <a:endParaRPr lang="es-CL" sz="1200" kern="1200" baseline="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En esta clase</a:t>
            </a:r>
            <a:r>
              <a:rPr lang="es-CL" baseline="0" dirty="0"/>
              <a:t> se revisará y analizará las</a:t>
            </a:r>
            <a:r>
              <a:rPr lang="es-419" dirty="0"/>
              <a:t> relaciones de entidades en un modelo de datos. En específico,</a:t>
            </a:r>
            <a:r>
              <a:rPr lang="es-419" baseline="0" dirty="0"/>
              <a:t> se revisará qué es una entidad y cuáles son sus características (principales) y los tipos de asociaciones existentes en un modelo de datos a través de ejemplos. </a:t>
            </a:r>
            <a:r>
              <a:rPr lang="es-CL" baseline="0" dirty="0"/>
              <a:t>Finalmente, veremos cómo se genera un modelo de datos. </a:t>
            </a:r>
            <a:endParaRPr lang="es-CL"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2</a:t>
            </a:fld>
            <a:endParaRPr lang="es-ES" dirty="0"/>
          </a:p>
        </p:txBody>
      </p:sp>
    </p:spTree>
    <p:extLst>
      <p:ext uri="{BB962C8B-B14F-4D97-AF65-F5344CB8AC3E}">
        <p14:creationId xmlns:p14="http://schemas.microsoft.com/office/powerpoint/2010/main" val="885397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20</a:t>
            </a:fld>
            <a:endParaRPr lang="es-ES" dirty="0"/>
          </a:p>
        </p:txBody>
      </p:sp>
    </p:spTree>
    <p:extLst>
      <p:ext uri="{BB962C8B-B14F-4D97-AF65-F5344CB8AC3E}">
        <p14:creationId xmlns:p14="http://schemas.microsoft.com/office/powerpoint/2010/main" val="12310619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1" dirty="0"/>
              <a:t>Nota</a:t>
            </a:r>
            <a:r>
              <a:rPr lang="es-CL" b="1" baseline="0" dirty="0"/>
              <a:t> al docente: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CL" b="1" baseline="0" dirty="0"/>
          </a:p>
          <a:p>
            <a:r>
              <a:rPr lang="es-CL" baseline="0" dirty="0"/>
              <a:t>Generar junto a sus estudiantes ideas fuerza respecto a las </a:t>
            </a:r>
            <a:r>
              <a:rPr lang="es-419" baseline="0" dirty="0"/>
              <a:t>r</a:t>
            </a:r>
            <a:r>
              <a:rPr lang="es-419" dirty="0"/>
              <a:t>elaciones de entidades en un modelo de datos.</a:t>
            </a:r>
            <a:r>
              <a:rPr lang="es-419" baseline="0" dirty="0"/>
              <a:t> Para ello se podría definir brevemente qué es una entidad y una asociación, establecer los distintos tipos de asociaciones existentes y cómo estos pueden transformarse en modelos de datos. </a:t>
            </a:r>
            <a:endParaRPr lang="es-ES" dirty="0"/>
          </a:p>
        </p:txBody>
      </p:sp>
      <p:sp>
        <p:nvSpPr>
          <p:cNvPr id="4" name="Marcador de número de diapositiva 3"/>
          <p:cNvSpPr>
            <a:spLocks noGrp="1"/>
          </p:cNvSpPr>
          <p:nvPr>
            <p:ph type="sldNum" sz="quarter" idx="10"/>
          </p:nvPr>
        </p:nvSpPr>
        <p:spPr/>
        <p:txBody>
          <a:bodyPr/>
          <a:lstStyle/>
          <a:p>
            <a:fld id="{73C07496-547B-41C3-867F-942261EC2B8F}" type="slidenum">
              <a:rPr lang="es-CL" smtClean="0"/>
              <a:t>21</a:t>
            </a:fld>
            <a:endParaRPr lang="es-CL" dirty="0"/>
          </a:p>
        </p:txBody>
      </p:sp>
    </p:spTree>
    <p:extLst>
      <p:ext uri="{BB962C8B-B14F-4D97-AF65-F5344CB8AC3E}">
        <p14:creationId xmlns:p14="http://schemas.microsoft.com/office/powerpoint/2010/main" val="680374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3</a:t>
            </a:fld>
            <a:endParaRPr lang="es-ES" dirty="0"/>
          </a:p>
        </p:txBody>
      </p:sp>
    </p:spTree>
    <p:extLst>
      <p:ext uri="{BB962C8B-B14F-4D97-AF65-F5344CB8AC3E}">
        <p14:creationId xmlns:p14="http://schemas.microsoft.com/office/powerpoint/2010/main" val="3888324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4</a:t>
            </a:fld>
            <a:endParaRPr lang="es-ES" dirty="0"/>
          </a:p>
        </p:txBody>
      </p:sp>
    </p:spTree>
    <p:extLst>
      <p:ext uri="{BB962C8B-B14F-4D97-AF65-F5344CB8AC3E}">
        <p14:creationId xmlns:p14="http://schemas.microsoft.com/office/powerpoint/2010/main" val="2742728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5</a:t>
            </a:fld>
            <a:endParaRPr lang="es-ES" dirty="0"/>
          </a:p>
        </p:txBody>
      </p:sp>
    </p:spTree>
    <p:extLst>
      <p:ext uri="{BB962C8B-B14F-4D97-AF65-F5344CB8AC3E}">
        <p14:creationId xmlns:p14="http://schemas.microsoft.com/office/powerpoint/2010/main" val="4042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a:t>
            </a:r>
            <a:r>
              <a:rPr lang="es-CL" sz="1200" b="1" kern="1200" baseline="0" dirty="0">
                <a:solidFill>
                  <a:schemeClr val="tx1"/>
                </a:solidFill>
                <a:effectLst/>
                <a:latin typeface="+mn-lt"/>
                <a:ea typeface="+mn-ea"/>
                <a:cs typeface="+mn-cs"/>
              </a:rPr>
              <a:t> al docente:</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Por ejemplo, en un cierto instante un PACIENTE de un hospital está asignado a una sola CAMA. Esto no implica que el paciente no puede cambiarse de cama, pero cada vez que se observa al paciente está usando “UNA” sola cama.</a:t>
            </a:r>
            <a:endParaRPr lang="es-ES"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6</a:t>
            </a:fld>
            <a:endParaRPr lang="es-ES" dirty="0"/>
          </a:p>
        </p:txBody>
      </p:sp>
    </p:spTree>
    <p:extLst>
      <p:ext uri="{BB962C8B-B14F-4D97-AF65-F5344CB8AC3E}">
        <p14:creationId xmlns:p14="http://schemas.microsoft.com/office/powerpoint/2010/main" val="1122025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a:t>
            </a:r>
          </a:p>
          <a:p>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Por ejemplo:</a:t>
            </a:r>
            <a:r>
              <a:rPr lang="es-ES" sz="1200" kern="1200" baseline="0" dirty="0">
                <a:solidFill>
                  <a:schemeClr val="tx1"/>
                </a:solidFill>
                <a:effectLst/>
                <a:latin typeface="+mn-lt"/>
                <a:ea typeface="+mn-ea"/>
                <a:cs typeface="+mn-cs"/>
              </a:rPr>
              <a:t> </a:t>
            </a:r>
            <a:r>
              <a:rPr lang="es-CL" sz="1200" kern="1200" baseline="0" dirty="0">
                <a:solidFill>
                  <a:schemeClr val="tx1"/>
                </a:solidFill>
                <a:effectLst/>
                <a:latin typeface="+mn-lt"/>
                <a:ea typeface="+mn-ea"/>
                <a:cs typeface="+mn-cs"/>
              </a:rPr>
              <a:t>u</a:t>
            </a:r>
            <a:r>
              <a:rPr lang="es-CL" sz="1200" kern="1200" dirty="0">
                <a:solidFill>
                  <a:schemeClr val="tx1"/>
                </a:solidFill>
                <a:effectLst/>
                <a:latin typeface="+mn-lt"/>
                <a:ea typeface="+mn-ea"/>
                <a:cs typeface="+mn-cs"/>
              </a:rPr>
              <a:t>n EMPLEADO puede tener cero, una o más CARGAS FAMILIARES. </a:t>
            </a:r>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7</a:t>
            </a:fld>
            <a:endParaRPr lang="es-ES" dirty="0"/>
          </a:p>
        </p:txBody>
      </p:sp>
    </p:spTree>
    <p:extLst>
      <p:ext uri="{BB962C8B-B14F-4D97-AF65-F5344CB8AC3E}">
        <p14:creationId xmlns:p14="http://schemas.microsoft.com/office/powerpoint/2010/main" val="2555744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a:t>
            </a:r>
            <a:r>
              <a:rPr lang="es-CL" sz="1200" b="1" kern="1200" baseline="0" dirty="0">
                <a:solidFill>
                  <a:schemeClr val="tx1"/>
                </a:solidFill>
                <a:effectLst/>
                <a:latin typeface="+mn-lt"/>
                <a:ea typeface="+mn-ea"/>
                <a:cs typeface="+mn-cs"/>
              </a:rPr>
              <a:t> al docente:</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Ejemplo:</a:t>
            </a:r>
            <a:r>
              <a:rPr lang="es-ES" sz="1200" kern="1200" baseline="0" dirty="0">
                <a:solidFill>
                  <a:schemeClr val="tx1"/>
                </a:solidFill>
                <a:effectLst/>
                <a:latin typeface="+mn-lt"/>
                <a:ea typeface="+mn-ea"/>
                <a:cs typeface="+mn-cs"/>
              </a:rPr>
              <a:t> </a:t>
            </a:r>
            <a:r>
              <a:rPr lang="es-CL" sz="1200" kern="1200" baseline="0" dirty="0">
                <a:solidFill>
                  <a:schemeClr val="tx1"/>
                </a:solidFill>
                <a:effectLst/>
                <a:latin typeface="+mn-lt"/>
                <a:ea typeface="+mn-ea"/>
                <a:cs typeface="+mn-cs"/>
              </a:rPr>
              <a:t>e</a:t>
            </a:r>
            <a:r>
              <a:rPr lang="es-CL" sz="1200" kern="1200" dirty="0">
                <a:solidFill>
                  <a:schemeClr val="tx1"/>
                </a:solidFill>
                <a:effectLst/>
                <a:latin typeface="+mn-lt"/>
                <a:ea typeface="+mn-ea"/>
                <a:cs typeface="+mn-cs"/>
              </a:rPr>
              <a:t>n un hospital una cama es asignada a un solo paciente o está desocupada en un cierto instante de tiempo.</a:t>
            </a:r>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8</a:t>
            </a:fld>
            <a:endParaRPr lang="es-ES" dirty="0"/>
          </a:p>
        </p:txBody>
      </p:sp>
    </p:spTree>
    <p:extLst>
      <p:ext uri="{BB962C8B-B14F-4D97-AF65-F5344CB8AC3E}">
        <p14:creationId xmlns:p14="http://schemas.microsoft.com/office/powerpoint/2010/main" val="19392335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Esto genera tres tipos de asociaciones</a:t>
            </a:r>
            <a:r>
              <a:rPr lang="es-CL" sz="1200" kern="1200" baseline="0" dirty="0">
                <a:solidFill>
                  <a:schemeClr val="tx1"/>
                </a:solidFill>
                <a:effectLst/>
                <a:latin typeface="+mn-lt"/>
                <a:ea typeface="+mn-ea"/>
                <a:cs typeface="+mn-cs"/>
              </a:rPr>
              <a:t> (Ver imagen)</a:t>
            </a:r>
          </a:p>
          <a:p>
            <a:r>
              <a:rPr lang="es-CL" sz="1200" kern="1200" baseline="0" dirty="0">
                <a:solidFill>
                  <a:schemeClr val="tx1"/>
                </a:solidFill>
                <a:effectLst/>
                <a:latin typeface="+mn-lt"/>
                <a:ea typeface="+mn-ea"/>
                <a:cs typeface="+mn-cs"/>
              </a:rPr>
              <a:t>	1:1 	- Uno a uno</a:t>
            </a:r>
          </a:p>
          <a:p>
            <a:r>
              <a:rPr lang="es-419" sz="1200" kern="1200" dirty="0">
                <a:solidFill>
                  <a:schemeClr val="tx1"/>
                </a:solidFill>
                <a:effectLst/>
                <a:latin typeface="+mn-lt"/>
                <a:ea typeface="+mn-ea"/>
                <a:cs typeface="+mn-cs"/>
              </a:rPr>
              <a:t>	1:M	- Uno a muchos</a:t>
            </a:r>
          </a:p>
          <a:p>
            <a:r>
              <a:rPr lang="es-419" sz="1200" kern="1200" dirty="0">
                <a:solidFill>
                  <a:schemeClr val="tx1"/>
                </a:solidFill>
                <a:effectLst/>
                <a:latin typeface="+mn-lt"/>
                <a:ea typeface="+mn-ea"/>
                <a:cs typeface="+mn-cs"/>
              </a:rPr>
              <a:t>	M:M	- Muchos</a:t>
            </a:r>
            <a:r>
              <a:rPr lang="es-419" sz="1200" kern="1200" baseline="0" dirty="0">
                <a:solidFill>
                  <a:schemeClr val="tx1"/>
                </a:solidFill>
                <a:effectLst/>
                <a:latin typeface="+mn-lt"/>
                <a:ea typeface="+mn-ea"/>
                <a:cs typeface="+mn-cs"/>
              </a:rPr>
              <a:t> a Muchos</a:t>
            </a:r>
            <a:endParaRPr lang="es-ES" sz="1200" kern="1200" dirty="0">
              <a:solidFill>
                <a:schemeClr val="tx1"/>
              </a:solidFill>
              <a:effectLst/>
              <a:latin typeface="+mn-lt"/>
              <a:ea typeface="+mn-ea"/>
              <a:cs typeface="+mn-cs"/>
            </a:endParaRPr>
          </a:p>
          <a:p>
            <a:r>
              <a:rPr lang="es-CL" sz="1200" b="1" kern="1200" dirty="0">
                <a:solidFill>
                  <a:schemeClr val="tx1"/>
                </a:solidFill>
                <a:effectLst/>
                <a:latin typeface="+mn-lt"/>
                <a:ea typeface="+mn-ea"/>
                <a:cs typeface="+mn-cs"/>
              </a:rPr>
              <a:t> </a:t>
            </a:r>
            <a:endParaRPr lang="es-ES" sz="1200" kern="1200" dirty="0">
              <a:solidFill>
                <a:schemeClr val="tx1"/>
              </a:solidFill>
              <a:effectLst/>
              <a:latin typeface="+mn-lt"/>
              <a:ea typeface="+mn-ea"/>
              <a:cs typeface="+mn-cs"/>
            </a:endParaRPr>
          </a:p>
          <a:p>
            <a:endParaRPr lang="es-419"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B59A2AC7-833F-42A5-81B5-DAA72BB25EDC}" type="slidenum">
              <a:rPr lang="es-ES" smtClean="0"/>
              <a:t>9</a:t>
            </a:fld>
            <a:endParaRPr lang="es-ES" dirty="0"/>
          </a:p>
        </p:txBody>
      </p:sp>
    </p:spTree>
    <p:extLst>
      <p:ext uri="{BB962C8B-B14F-4D97-AF65-F5344CB8AC3E}">
        <p14:creationId xmlns:p14="http://schemas.microsoft.com/office/powerpoint/2010/main" val="1383574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2008068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476897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1664076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de título">
    <p:spTree>
      <p:nvGrpSpPr>
        <p:cNvPr id="1" name=""/>
        <p:cNvGrpSpPr/>
        <p:nvPr/>
      </p:nvGrpSpPr>
      <p:grpSpPr>
        <a:xfrm>
          <a:off x="0" y="0"/>
          <a:ext cx="0" cy="0"/>
          <a:chOff x="0" y="0"/>
          <a:chExt cx="0" cy="0"/>
        </a:xfrm>
      </p:grpSpPr>
      <p:pic>
        <p:nvPicPr>
          <p:cNvPr id="15" name="Imagen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24612" y="6409112"/>
            <a:ext cx="344495" cy="344495"/>
          </a:xfrm>
          <a:prstGeom prst="rect">
            <a:avLst/>
          </a:prstGeom>
        </p:spPr>
      </p:pic>
      <p:pic>
        <p:nvPicPr>
          <p:cNvPr id="5" name="Imagen 4"/>
          <p:cNvPicPr>
            <a:picLocks noChangeAspect="1"/>
          </p:cNvPicPr>
          <p:nvPr userDrawn="1"/>
        </p:nvPicPr>
        <p:blipFill rotWithShape="1">
          <a:blip r:embed="rId3">
            <a:extLst>
              <a:ext uri="{28A0092B-C50C-407E-A947-70E740481C1C}">
                <a14:useLocalDpi xmlns:a14="http://schemas.microsoft.com/office/drawing/2010/main" val="0"/>
              </a:ext>
            </a:extLst>
          </a:blip>
          <a:srcRect t="56997" b="16794"/>
          <a:stretch/>
        </p:blipFill>
        <p:spPr>
          <a:xfrm>
            <a:off x="-1" y="-1"/>
            <a:ext cx="12204537" cy="880217"/>
          </a:xfrm>
          <a:prstGeom prst="rect">
            <a:avLst/>
          </a:prstGeom>
        </p:spPr>
      </p:pic>
      <p:pic>
        <p:nvPicPr>
          <p:cNvPr id="6" name="Imagen 5"/>
          <p:cNvPicPr/>
          <p:nvPr userDrawn="1"/>
        </p:nvPicPr>
        <p:blipFill>
          <a:blip r:embed="rId4" cstate="print">
            <a:extLst>
              <a:ext uri="{28A0092B-C50C-407E-A947-70E740481C1C}">
                <a14:useLocalDpi xmlns:a14="http://schemas.microsoft.com/office/drawing/2010/main" val="0"/>
              </a:ext>
            </a:extLst>
          </a:blip>
          <a:stretch>
            <a:fillRect/>
          </a:stretch>
        </p:blipFill>
        <p:spPr>
          <a:xfrm>
            <a:off x="419451" y="0"/>
            <a:ext cx="1850286" cy="877455"/>
          </a:xfrm>
          <a:prstGeom prst="rect">
            <a:avLst/>
          </a:prstGeom>
        </p:spPr>
      </p:pic>
    </p:spTree>
    <p:extLst>
      <p:ext uri="{BB962C8B-B14F-4D97-AF65-F5344CB8AC3E}">
        <p14:creationId xmlns:p14="http://schemas.microsoft.com/office/powerpoint/2010/main" val="2512939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23114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676886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6" name="Marcador de pie de página 5"/>
          <p:cNvSpPr>
            <a:spLocks noGrp="1"/>
          </p:cNvSpPr>
          <p:nvPr>
            <p:ph type="ftr" sz="quarter" idx="11"/>
          </p:nvPr>
        </p:nvSpPr>
        <p:spPr/>
        <p:txBody>
          <a:bodyPr/>
          <a:lstStyle/>
          <a:p>
            <a:endParaRPr lang="es-ES" dirty="0"/>
          </a:p>
        </p:txBody>
      </p:sp>
      <p:sp>
        <p:nvSpPr>
          <p:cNvPr id="7" name="Marcador de número de diapositiva 6"/>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988600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8" name="Marcador de pie de página 7"/>
          <p:cNvSpPr>
            <a:spLocks noGrp="1"/>
          </p:cNvSpPr>
          <p:nvPr>
            <p:ph type="ftr" sz="quarter" idx="11"/>
          </p:nvPr>
        </p:nvSpPr>
        <p:spPr/>
        <p:txBody>
          <a:bodyPr/>
          <a:lstStyle/>
          <a:p>
            <a:endParaRPr lang="es-ES" dirty="0"/>
          </a:p>
        </p:txBody>
      </p:sp>
      <p:sp>
        <p:nvSpPr>
          <p:cNvPr id="9" name="Marcador de número de diapositiva 8"/>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268037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4" name="Marcador de pie de página 3"/>
          <p:cNvSpPr>
            <a:spLocks noGrp="1"/>
          </p:cNvSpPr>
          <p:nvPr>
            <p:ph type="ftr" sz="quarter" idx="11"/>
          </p:nvPr>
        </p:nvSpPr>
        <p:spPr/>
        <p:txBody>
          <a:bodyPr/>
          <a:lstStyle/>
          <a:p>
            <a:endParaRPr lang="es-ES" dirty="0"/>
          </a:p>
        </p:txBody>
      </p:sp>
      <p:sp>
        <p:nvSpPr>
          <p:cNvPr id="5" name="Marcador de número de diapositiva 4"/>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8565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3" name="Marcador de pie de página 2"/>
          <p:cNvSpPr>
            <a:spLocks noGrp="1"/>
          </p:cNvSpPr>
          <p:nvPr>
            <p:ph type="ftr" sz="quarter" idx="11"/>
          </p:nvPr>
        </p:nvSpPr>
        <p:spPr/>
        <p:txBody>
          <a:bodyPr/>
          <a:lstStyle/>
          <a:p>
            <a:endParaRPr lang="es-ES" dirty="0"/>
          </a:p>
        </p:txBody>
      </p:sp>
      <p:sp>
        <p:nvSpPr>
          <p:cNvPr id="4" name="Marcador de número de diapositiva 3"/>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29242487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6" name="Marcador de pie de página 5"/>
          <p:cNvSpPr>
            <a:spLocks noGrp="1"/>
          </p:cNvSpPr>
          <p:nvPr>
            <p:ph type="ftr" sz="quarter" idx="11"/>
          </p:nvPr>
        </p:nvSpPr>
        <p:spPr/>
        <p:txBody>
          <a:bodyPr/>
          <a:lstStyle/>
          <a:p>
            <a:endParaRPr lang="es-ES" dirty="0"/>
          </a:p>
        </p:txBody>
      </p:sp>
      <p:sp>
        <p:nvSpPr>
          <p:cNvPr id="7" name="Marcador de número de diapositiva 6"/>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179836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dirty="0"/>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6" name="Marcador de pie de página 5"/>
          <p:cNvSpPr>
            <a:spLocks noGrp="1"/>
          </p:cNvSpPr>
          <p:nvPr>
            <p:ph type="ftr" sz="quarter" idx="11"/>
          </p:nvPr>
        </p:nvSpPr>
        <p:spPr/>
        <p:txBody>
          <a:bodyPr/>
          <a:lstStyle/>
          <a:p>
            <a:endParaRPr lang="es-ES" dirty="0"/>
          </a:p>
        </p:txBody>
      </p:sp>
      <p:sp>
        <p:nvSpPr>
          <p:cNvPr id="7" name="Marcador de número de diapositiva 6"/>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1286281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dirty="0"/>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2805477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7.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8000" b="-8000"/>
          </a:stretch>
        </a:blipFill>
        <a:effectLst/>
      </p:bgPr>
    </p:bg>
    <p:spTree>
      <p:nvGrpSpPr>
        <p:cNvPr id="1" name=""/>
        <p:cNvGrpSpPr/>
        <p:nvPr/>
      </p:nvGrpSpPr>
      <p:grpSpPr>
        <a:xfrm>
          <a:off x="0" y="0"/>
          <a:ext cx="0" cy="0"/>
          <a:chOff x="0" y="0"/>
          <a:chExt cx="0" cy="0"/>
        </a:xfrm>
      </p:grpSpPr>
      <p:sp>
        <p:nvSpPr>
          <p:cNvPr id="9" name="CuadroTexto 8"/>
          <p:cNvSpPr txBox="1"/>
          <p:nvPr/>
        </p:nvSpPr>
        <p:spPr>
          <a:xfrm>
            <a:off x="168955" y="3763663"/>
            <a:ext cx="11439112" cy="892552"/>
          </a:xfrm>
          <a:prstGeom prst="rect">
            <a:avLst/>
          </a:prstGeom>
          <a:noFill/>
        </p:spPr>
        <p:txBody>
          <a:bodyPr wrap="square" rtlCol="0">
            <a:spAutoFit/>
          </a:bodyPr>
          <a:lstStyle/>
          <a:p>
            <a:r>
              <a:rPr lang="es-CL" sz="3200" b="1" dirty="0">
                <a:solidFill>
                  <a:prstClr val="white"/>
                </a:solidFill>
                <a:latin typeface="Myriad pro" panose="020B0503030403020204" pitchFamily="34" charset="0"/>
              </a:rPr>
              <a:t>Diseño de base de datos </a:t>
            </a:r>
          </a:p>
          <a:p>
            <a:r>
              <a:rPr lang="es-CL" sz="2000" dirty="0">
                <a:solidFill>
                  <a:prstClr val="white"/>
                </a:solidFill>
                <a:latin typeface="Myriad pro" panose="020B0503030403020204" pitchFamily="34" charset="0"/>
              </a:rPr>
              <a:t>Presentación 4: Relaciones de entidades en un modelo de datos</a:t>
            </a:r>
          </a:p>
        </p:txBody>
      </p:sp>
      <p:pic>
        <p:nvPicPr>
          <p:cNvPr id="10" name="Imagen 9"/>
          <p:cNvPicPr/>
          <p:nvPr/>
        </p:nvPicPr>
        <p:blipFill>
          <a:blip r:embed="rId4" cstate="print">
            <a:extLst>
              <a:ext uri="{28A0092B-C50C-407E-A947-70E740481C1C}">
                <a14:useLocalDpi xmlns:a14="http://schemas.microsoft.com/office/drawing/2010/main" val="0"/>
              </a:ext>
            </a:extLst>
          </a:blip>
          <a:stretch>
            <a:fillRect/>
          </a:stretch>
        </p:blipFill>
        <p:spPr>
          <a:xfrm>
            <a:off x="168955" y="5319349"/>
            <a:ext cx="7430135" cy="1374775"/>
          </a:xfrm>
          <a:prstGeom prst="rect">
            <a:avLst/>
          </a:prstGeom>
        </p:spPr>
      </p:pic>
      <p:pic>
        <p:nvPicPr>
          <p:cNvPr id="11" name="Imagen 10"/>
          <p:cNvPicPr/>
          <p:nvPr/>
        </p:nvPicPr>
        <p:blipFill>
          <a:blip r:embed="rId5" cstate="print">
            <a:extLst>
              <a:ext uri="{28A0092B-C50C-407E-A947-70E740481C1C}">
                <a14:useLocalDpi xmlns:a14="http://schemas.microsoft.com/office/drawing/2010/main" val="0"/>
              </a:ext>
            </a:extLst>
          </a:blip>
          <a:stretch>
            <a:fillRect/>
          </a:stretch>
        </p:blipFill>
        <p:spPr>
          <a:xfrm>
            <a:off x="5018088" y="0"/>
            <a:ext cx="2155825" cy="1022350"/>
          </a:xfrm>
          <a:prstGeom prst="rect">
            <a:avLst/>
          </a:prstGeom>
        </p:spPr>
      </p:pic>
      <p:pic>
        <p:nvPicPr>
          <p:cNvPr id="12" name="Imagen 11"/>
          <p:cNvPicPr/>
          <p:nvPr/>
        </p:nvPicPr>
        <p:blipFill>
          <a:blip r:embed="rId4" cstate="print">
            <a:extLst>
              <a:ext uri="{28A0092B-C50C-407E-A947-70E740481C1C}">
                <a14:useLocalDpi xmlns:a14="http://schemas.microsoft.com/office/drawing/2010/main" val="0"/>
              </a:ext>
            </a:extLst>
          </a:blip>
          <a:stretch>
            <a:fillRect/>
          </a:stretch>
        </p:blipFill>
        <p:spPr>
          <a:xfrm>
            <a:off x="7105333" y="5319350"/>
            <a:ext cx="7430135" cy="1374775"/>
          </a:xfrm>
          <a:prstGeom prst="rect">
            <a:avLst/>
          </a:prstGeom>
        </p:spPr>
      </p:pic>
    </p:spTree>
    <p:extLst>
      <p:ext uri="{BB962C8B-B14F-4D97-AF65-F5344CB8AC3E}">
        <p14:creationId xmlns:p14="http://schemas.microsoft.com/office/powerpoint/2010/main" val="267893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9" name="CuadroTexto 8"/>
          <p:cNvSpPr txBox="1"/>
          <p:nvPr/>
        </p:nvSpPr>
        <p:spPr>
          <a:xfrm>
            <a:off x="1068152" y="2255988"/>
            <a:ext cx="10848109" cy="1384995"/>
          </a:xfrm>
          <a:prstGeom prst="rect">
            <a:avLst/>
          </a:prstGeom>
          <a:noFill/>
        </p:spPr>
        <p:txBody>
          <a:bodyPr wrap="square" rtlCol="0">
            <a:spAutoFit/>
          </a:bodyPr>
          <a:lstStyle/>
          <a:p>
            <a:endParaRPr lang="es-CL" sz="2800" dirty="0"/>
          </a:p>
          <a:p>
            <a:r>
              <a:rPr lang="es-CL" sz="2800" dirty="0"/>
              <a:t>Cuando se requiere describir asociaciones entre entidades de una misma clase, lo que se está generando es asociaciones recursivas o loops. </a:t>
            </a:r>
          </a:p>
        </p:txBody>
      </p:sp>
      <p:sp>
        <p:nvSpPr>
          <p:cNvPr id="6" name="CuadroTexto 5"/>
          <p:cNvSpPr txBox="1"/>
          <p:nvPr/>
        </p:nvSpPr>
        <p:spPr>
          <a:xfrm>
            <a:off x="3065328" y="4756262"/>
            <a:ext cx="2639290" cy="400110"/>
          </a:xfrm>
          <a:prstGeom prst="rect">
            <a:avLst/>
          </a:prstGeom>
          <a:noFill/>
        </p:spPr>
        <p:txBody>
          <a:bodyPr wrap="square" rtlCol="0">
            <a:spAutoFit/>
          </a:bodyPr>
          <a:lstStyle/>
          <a:p>
            <a:r>
              <a:rPr lang="es-CL" sz="2000" dirty="0"/>
              <a:t>Existe de tres tipos:</a:t>
            </a:r>
          </a:p>
        </p:txBody>
      </p:sp>
      <p:sp>
        <p:nvSpPr>
          <p:cNvPr id="10" name="CuadroTexto 9"/>
          <p:cNvSpPr txBox="1"/>
          <p:nvPr/>
        </p:nvSpPr>
        <p:spPr>
          <a:xfrm>
            <a:off x="9360097" y="6396335"/>
            <a:ext cx="2556164" cy="461665"/>
          </a:xfrm>
          <a:prstGeom prst="rect">
            <a:avLst/>
          </a:prstGeom>
          <a:noFill/>
        </p:spPr>
        <p:txBody>
          <a:bodyPr wrap="square" rtlCol="0">
            <a:spAutoFit/>
          </a:bodyPr>
          <a:lstStyle/>
          <a:p>
            <a:r>
              <a:rPr lang="es-CL" sz="2400" dirty="0"/>
              <a:t>¡Veamos!</a:t>
            </a:r>
          </a:p>
        </p:txBody>
      </p:sp>
      <p:sp>
        <p:nvSpPr>
          <p:cNvPr id="11" name="Rectángulo 10"/>
          <p:cNvSpPr/>
          <p:nvPr/>
        </p:nvSpPr>
        <p:spPr>
          <a:xfrm>
            <a:off x="989981" y="1716119"/>
            <a:ext cx="4353243" cy="461665"/>
          </a:xfrm>
          <a:prstGeom prst="rect">
            <a:avLst/>
          </a:prstGeom>
        </p:spPr>
        <p:txBody>
          <a:bodyPr wrap="none">
            <a:spAutoFit/>
          </a:bodyPr>
          <a:lstStyle/>
          <a:p>
            <a:r>
              <a:rPr lang="es-CL" sz="2400" dirty="0"/>
              <a:t>3.5. Asociación recursiva (Loops)</a:t>
            </a:r>
          </a:p>
        </p:txBody>
      </p:sp>
      <p:sp>
        <p:nvSpPr>
          <p:cNvPr id="13" name="Título 1"/>
          <p:cNvSpPr>
            <a:spLocks noGrp="1"/>
          </p:cNvSpPr>
          <p:nvPr>
            <p:ph type="title"/>
          </p:nvPr>
        </p:nvSpPr>
        <p:spPr>
          <a:xfrm>
            <a:off x="838200" y="885632"/>
            <a:ext cx="10515600" cy="805056"/>
          </a:xfrm>
        </p:spPr>
        <p:txBody>
          <a:bodyPr>
            <a:normAutofit/>
          </a:bodyPr>
          <a:lstStyle/>
          <a:p>
            <a:r>
              <a:rPr lang="es-419" sz="3200" dirty="0"/>
              <a:t>Tema 3. Asociaciones </a:t>
            </a:r>
            <a:endParaRPr lang="es-ES" sz="3200" dirty="0"/>
          </a:p>
        </p:txBody>
      </p:sp>
      <p:sp>
        <p:nvSpPr>
          <p:cNvPr id="12" name="Rectángulo 11"/>
          <p:cNvSpPr/>
          <p:nvPr/>
        </p:nvSpPr>
        <p:spPr>
          <a:xfrm>
            <a:off x="6556878" y="4069215"/>
            <a:ext cx="1850006"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1 : 1</a:t>
            </a:r>
          </a:p>
        </p:txBody>
      </p:sp>
      <p:sp>
        <p:nvSpPr>
          <p:cNvPr id="14" name="Rectángulo 13"/>
          <p:cNvSpPr/>
          <p:nvPr/>
        </p:nvSpPr>
        <p:spPr>
          <a:xfrm>
            <a:off x="6556878" y="4775477"/>
            <a:ext cx="1850006" cy="4405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1 : N</a:t>
            </a:r>
          </a:p>
        </p:txBody>
      </p:sp>
      <p:sp>
        <p:nvSpPr>
          <p:cNvPr id="15" name="Rectángulo 14"/>
          <p:cNvSpPr/>
          <p:nvPr/>
        </p:nvSpPr>
        <p:spPr>
          <a:xfrm>
            <a:off x="6556878" y="5444415"/>
            <a:ext cx="1850006" cy="4405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M : N</a:t>
            </a:r>
          </a:p>
        </p:txBody>
      </p:sp>
      <p:cxnSp>
        <p:nvCxnSpPr>
          <p:cNvPr id="16" name="Conector recto de flecha 15"/>
          <p:cNvCxnSpPr/>
          <p:nvPr/>
        </p:nvCxnSpPr>
        <p:spPr>
          <a:xfrm flipV="1">
            <a:off x="5340724" y="4270818"/>
            <a:ext cx="1160168" cy="734752"/>
          </a:xfrm>
          <a:prstGeom prst="straightConnector1">
            <a:avLst/>
          </a:prstGeom>
          <a:ln w="28575">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ector recto de flecha 17"/>
          <p:cNvCxnSpPr>
            <a:endCxn id="15" idx="1"/>
          </p:cNvCxnSpPr>
          <p:nvPr/>
        </p:nvCxnSpPr>
        <p:spPr>
          <a:xfrm>
            <a:off x="5340724" y="5005570"/>
            <a:ext cx="1216154" cy="659110"/>
          </a:xfrm>
          <a:prstGeom prst="straightConnector1">
            <a:avLst/>
          </a:prstGeom>
          <a:ln w="28575">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ector recto de flecha 21"/>
          <p:cNvCxnSpPr/>
          <p:nvPr/>
        </p:nvCxnSpPr>
        <p:spPr>
          <a:xfrm>
            <a:off x="5340724" y="4998609"/>
            <a:ext cx="1160168" cy="0"/>
          </a:xfrm>
          <a:prstGeom prst="straightConnector1">
            <a:avLst/>
          </a:prstGeom>
          <a:ln w="28575">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35590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8" name="Rectángulo redondeado 7"/>
          <p:cNvSpPr/>
          <p:nvPr/>
        </p:nvSpPr>
        <p:spPr>
          <a:xfrm>
            <a:off x="6045692" y="3514534"/>
            <a:ext cx="1104207" cy="720003"/>
          </a:xfrm>
          <a:prstGeom prst="roundRect">
            <a:avLst/>
          </a:prstGeom>
          <a:solidFill>
            <a:srgbClr val="67CBCB"/>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419" sz="2400" dirty="0"/>
              <a:t>1 : 1</a:t>
            </a:r>
            <a:endParaRPr lang="es-ES" sz="2400" dirty="0"/>
          </a:p>
        </p:txBody>
      </p:sp>
      <p:sp>
        <p:nvSpPr>
          <p:cNvPr id="11" name="Rectángulo 10"/>
          <p:cNvSpPr/>
          <p:nvPr/>
        </p:nvSpPr>
        <p:spPr>
          <a:xfrm>
            <a:off x="989981" y="1716119"/>
            <a:ext cx="4353243" cy="461665"/>
          </a:xfrm>
          <a:prstGeom prst="rect">
            <a:avLst/>
          </a:prstGeom>
        </p:spPr>
        <p:txBody>
          <a:bodyPr wrap="none">
            <a:spAutoFit/>
          </a:bodyPr>
          <a:lstStyle/>
          <a:p>
            <a:r>
              <a:rPr lang="es-CL" sz="2400" dirty="0"/>
              <a:t>3.5. Asociación recursiva (Loops)</a:t>
            </a:r>
          </a:p>
        </p:txBody>
      </p:sp>
      <p:sp>
        <p:nvSpPr>
          <p:cNvPr id="12" name="Título 1"/>
          <p:cNvSpPr>
            <a:spLocks noGrp="1"/>
          </p:cNvSpPr>
          <p:nvPr>
            <p:ph type="title"/>
          </p:nvPr>
        </p:nvSpPr>
        <p:spPr>
          <a:xfrm>
            <a:off x="838200" y="885632"/>
            <a:ext cx="10515600" cy="805056"/>
          </a:xfrm>
        </p:spPr>
        <p:txBody>
          <a:bodyPr>
            <a:normAutofit/>
          </a:bodyPr>
          <a:lstStyle/>
          <a:p>
            <a:r>
              <a:rPr lang="es-419" sz="3200" dirty="0"/>
              <a:t>Tema 3. Asociaciones </a:t>
            </a:r>
            <a:endParaRPr lang="es-ES" sz="3200" dirty="0"/>
          </a:p>
        </p:txBody>
      </p:sp>
      <p:sp>
        <p:nvSpPr>
          <p:cNvPr id="7" name="Rectángulo 6"/>
          <p:cNvSpPr/>
          <p:nvPr/>
        </p:nvSpPr>
        <p:spPr>
          <a:xfrm>
            <a:off x="7509664" y="3660931"/>
            <a:ext cx="1850006"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Empleado</a:t>
            </a:r>
          </a:p>
        </p:txBody>
      </p:sp>
      <p:cxnSp>
        <p:nvCxnSpPr>
          <p:cNvPr id="25" name="Conector recto de flecha 24"/>
          <p:cNvCxnSpPr/>
          <p:nvPr/>
        </p:nvCxnSpPr>
        <p:spPr>
          <a:xfrm flipV="1">
            <a:off x="8434667" y="3125754"/>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Conector recto de flecha 26"/>
          <p:cNvCxnSpPr/>
          <p:nvPr/>
        </p:nvCxnSpPr>
        <p:spPr>
          <a:xfrm>
            <a:off x="8434667" y="4208105"/>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Conector recto 28"/>
          <p:cNvCxnSpPr/>
          <p:nvPr/>
        </p:nvCxnSpPr>
        <p:spPr>
          <a:xfrm>
            <a:off x="8434667" y="3125755"/>
            <a:ext cx="1623809" cy="0"/>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Conector recto 29"/>
          <p:cNvCxnSpPr/>
          <p:nvPr/>
        </p:nvCxnSpPr>
        <p:spPr>
          <a:xfrm>
            <a:off x="8434667" y="4623317"/>
            <a:ext cx="1623809" cy="0"/>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Conector recto 30"/>
          <p:cNvCxnSpPr/>
          <p:nvPr/>
        </p:nvCxnSpPr>
        <p:spPr>
          <a:xfrm>
            <a:off x="10049004" y="3125754"/>
            <a:ext cx="0" cy="1497565"/>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33" name="CuadroTexto 32"/>
          <p:cNvSpPr txBox="1"/>
          <p:nvPr/>
        </p:nvSpPr>
        <p:spPr>
          <a:xfrm>
            <a:off x="10338465" y="3689870"/>
            <a:ext cx="2612501" cy="369332"/>
          </a:xfrm>
          <a:prstGeom prst="rect">
            <a:avLst/>
          </a:prstGeom>
          <a:noFill/>
        </p:spPr>
        <p:txBody>
          <a:bodyPr wrap="square" rtlCol="0">
            <a:spAutoFit/>
          </a:bodyPr>
          <a:lstStyle/>
          <a:p>
            <a:r>
              <a:rPr lang="es-CL" dirty="0"/>
              <a:t>Casada - con</a:t>
            </a:r>
          </a:p>
        </p:txBody>
      </p:sp>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3330" y="3689870"/>
            <a:ext cx="5188217" cy="2781443"/>
          </a:xfrm>
          <a:prstGeom prst="rect">
            <a:avLst/>
          </a:prstGeom>
        </p:spPr>
      </p:pic>
    </p:spTree>
    <p:extLst>
      <p:ext uri="{BB962C8B-B14F-4D97-AF65-F5344CB8AC3E}">
        <p14:creationId xmlns:p14="http://schemas.microsoft.com/office/powerpoint/2010/main" val="30165307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11" name="Rectángulo 10"/>
          <p:cNvSpPr/>
          <p:nvPr/>
        </p:nvSpPr>
        <p:spPr>
          <a:xfrm>
            <a:off x="989981" y="1716119"/>
            <a:ext cx="4353243" cy="461665"/>
          </a:xfrm>
          <a:prstGeom prst="rect">
            <a:avLst/>
          </a:prstGeom>
        </p:spPr>
        <p:txBody>
          <a:bodyPr wrap="none">
            <a:spAutoFit/>
          </a:bodyPr>
          <a:lstStyle/>
          <a:p>
            <a:r>
              <a:rPr lang="es-CL" sz="2400" dirty="0"/>
              <a:t>3.5. Asociación recursiva (Loops)</a:t>
            </a:r>
          </a:p>
        </p:txBody>
      </p:sp>
      <p:sp>
        <p:nvSpPr>
          <p:cNvPr id="12" name="Título 1"/>
          <p:cNvSpPr>
            <a:spLocks noGrp="1"/>
          </p:cNvSpPr>
          <p:nvPr>
            <p:ph type="title"/>
          </p:nvPr>
        </p:nvSpPr>
        <p:spPr>
          <a:xfrm>
            <a:off x="838200" y="885632"/>
            <a:ext cx="10515600" cy="805056"/>
          </a:xfrm>
        </p:spPr>
        <p:txBody>
          <a:bodyPr>
            <a:normAutofit/>
          </a:bodyPr>
          <a:lstStyle/>
          <a:p>
            <a:r>
              <a:rPr lang="es-419" sz="3200" dirty="0"/>
              <a:t>Tema 3. Asociaciones </a:t>
            </a:r>
            <a:endParaRPr lang="es-ES" sz="3200" dirty="0"/>
          </a:p>
        </p:txBody>
      </p:sp>
      <p:sp>
        <p:nvSpPr>
          <p:cNvPr id="7" name="Rectángulo redondeado 6"/>
          <p:cNvSpPr/>
          <p:nvPr/>
        </p:nvSpPr>
        <p:spPr>
          <a:xfrm>
            <a:off x="6024563" y="3488759"/>
            <a:ext cx="1104207" cy="720003"/>
          </a:xfrm>
          <a:prstGeom prst="roundRect">
            <a:avLst/>
          </a:prstGeom>
          <a:solidFill>
            <a:srgbClr val="67CBCB"/>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419" sz="2400" dirty="0"/>
              <a:t>1 : N</a:t>
            </a:r>
            <a:endParaRPr lang="es-ES" sz="2400" dirty="0"/>
          </a:p>
        </p:txBody>
      </p:sp>
      <p:sp>
        <p:nvSpPr>
          <p:cNvPr id="9" name="Rectángulo 8"/>
          <p:cNvSpPr/>
          <p:nvPr/>
        </p:nvSpPr>
        <p:spPr>
          <a:xfrm>
            <a:off x="7500938" y="3635156"/>
            <a:ext cx="1850006"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Empleado</a:t>
            </a:r>
          </a:p>
        </p:txBody>
      </p:sp>
      <p:cxnSp>
        <p:nvCxnSpPr>
          <p:cNvPr id="10" name="Conector recto de flecha 9"/>
          <p:cNvCxnSpPr/>
          <p:nvPr/>
        </p:nvCxnSpPr>
        <p:spPr>
          <a:xfrm flipV="1">
            <a:off x="8425941" y="3099979"/>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Conector recto de flecha 12"/>
          <p:cNvCxnSpPr/>
          <p:nvPr/>
        </p:nvCxnSpPr>
        <p:spPr>
          <a:xfrm>
            <a:off x="8425941" y="4182330"/>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 name="Conector recto 13"/>
          <p:cNvCxnSpPr/>
          <p:nvPr/>
        </p:nvCxnSpPr>
        <p:spPr>
          <a:xfrm>
            <a:off x="8425941" y="3099980"/>
            <a:ext cx="1623809" cy="0"/>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Conector recto 14"/>
          <p:cNvCxnSpPr/>
          <p:nvPr/>
        </p:nvCxnSpPr>
        <p:spPr>
          <a:xfrm>
            <a:off x="8425941" y="4597542"/>
            <a:ext cx="1623809" cy="0"/>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Conector recto 15"/>
          <p:cNvCxnSpPr/>
          <p:nvPr/>
        </p:nvCxnSpPr>
        <p:spPr>
          <a:xfrm>
            <a:off x="10040278" y="3099979"/>
            <a:ext cx="0" cy="1497565"/>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18" name="CuadroTexto 17"/>
          <p:cNvSpPr txBox="1"/>
          <p:nvPr/>
        </p:nvSpPr>
        <p:spPr>
          <a:xfrm>
            <a:off x="10284032" y="3664094"/>
            <a:ext cx="2612501" cy="369332"/>
          </a:xfrm>
          <a:prstGeom prst="rect">
            <a:avLst/>
          </a:prstGeom>
          <a:noFill/>
        </p:spPr>
        <p:txBody>
          <a:bodyPr wrap="square" rtlCol="0">
            <a:spAutoFit/>
          </a:bodyPr>
          <a:lstStyle/>
          <a:p>
            <a:r>
              <a:rPr lang="es-CL" dirty="0"/>
              <a:t>Jefe - de</a:t>
            </a:r>
          </a:p>
        </p:txBody>
      </p:sp>
      <p:cxnSp>
        <p:nvCxnSpPr>
          <p:cNvPr id="19" name="Conector recto de flecha 18"/>
          <p:cNvCxnSpPr/>
          <p:nvPr/>
        </p:nvCxnSpPr>
        <p:spPr>
          <a:xfrm flipV="1">
            <a:off x="8415796" y="3099979"/>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pic>
        <p:nvPicPr>
          <p:cNvPr id="20" name="Imagen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3330" y="3689870"/>
            <a:ext cx="5188217" cy="2781443"/>
          </a:xfrm>
          <a:prstGeom prst="rect">
            <a:avLst/>
          </a:prstGeom>
        </p:spPr>
      </p:pic>
    </p:spTree>
    <p:extLst>
      <p:ext uri="{BB962C8B-B14F-4D97-AF65-F5344CB8AC3E}">
        <p14:creationId xmlns:p14="http://schemas.microsoft.com/office/powerpoint/2010/main" val="30670954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11" name="Rectángulo 10"/>
          <p:cNvSpPr/>
          <p:nvPr/>
        </p:nvSpPr>
        <p:spPr>
          <a:xfrm>
            <a:off x="989981" y="1716119"/>
            <a:ext cx="4353243" cy="461665"/>
          </a:xfrm>
          <a:prstGeom prst="rect">
            <a:avLst/>
          </a:prstGeom>
        </p:spPr>
        <p:txBody>
          <a:bodyPr wrap="none">
            <a:spAutoFit/>
          </a:bodyPr>
          <a:lstStyle/>
          <a:p>
            <a:r>
              <a:rPr lang="es-CL" sz="2400" dirty="0"/>
              <a:t>3.5. Asociación recursiva (Loops)</a:t>
            </a:r>
          </a:p>
        </p:txBody>
      </p:sp>
      <p:sp>
        <p:nvSpPr>
          <p:cNvPr id="12" name="Título 1"/>
          <p:cNvSpPr>
            <a:spLocks noGrp="1"/>
          </p:cNvSpPr>
          <p:nvPr>
            <p:ph type="title"/>
          </p:nvPr>
        </p:nvSpPr>
        <p:spPr>
          <a:xfrm>
            <a:off x="838200" y="885632"/>
            <a:ext cx="10515600" cy="805056"/>
          </a:xfrm>
        </p:spPr>
        <p:txBody>
          <a:bodyPr>
            <a:normAutofit/>
          </a:bodyPr>
          <a:lstStyle/>
          <a:p>
            <a:r>
              <a:rPr lang="es-419" sz="3200" dirty="0"/>
              <a:t>Tema 3. Asociaciones </a:t>
            </a:r>
            <a:endParaRPr lang="es-ES" sz="3200" dirty="0"/>
          </a:p>
        </p:txBody>
      </p:sp>
      <p:sp>
        <p:nvSpPr>
          <p:cNvPr id="18" name="Rectángulo redondeado 17"/>
          <p:cNvSpPr/>
          <p:nvPr/>
        </p:nvSpPr>
        <p:spPr>
          <a:xfrm>
            <a:off x="6024563" y="3488759"/>
            <a:ext cx="1104207" cy="720003"/>
          </a:xfrm>
          <a:prstGeom prst="roundRect">
            <a:avLst/>
          </a:prstGeom>
          <a:solidFill>
            <a:srgbClr val="67CBCB"/>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419" sz="2400" dirty="0"/>
              <a:t>N : N</a:t>
            </a:r>
            <a:endParaRPr lang="es-ES" sz="2400" dirty="0"/>
          </a:p>
        </p:txBody>
      </p:sp>
      <p:sp>
        <p:nvSpPr>
          <p:cNvPr id="19" name="Rectángulo 18"/>
          <p:cNvSpPr/>
          <p:nvPr/>
        </p:nvSpPr>
        <p:spPr>
          <a:xfrm>
            <a:off x="7500938" y="3635156"/>
            <a:ext cx="1850006"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Producto</a:t>
            </a:r>
          </a:p>
        </p:txBody>
      </p:sp>
      <p:cxnSp>
        <p:nvCxnSpPr>
          <p:cNvPr id="20" name="Conector recto de flecha 19"/>
          <p:cNvCxnSpPr/>
          <p:nvPr/>
        </p:nvCxnSpPr>
        <p:spPr>
          <a:xfrm flipV="1">
            <a:off x="8425941" y="3099979"/>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 name="Conector recto de flecha 20"/>
          <p:cNvCxnSpPr/>
          <p:nvPr/>
        </p:nvCxnSpPr>
        <p:spPr>
          <a:xfrm>
            <a:off x="8425941" y="4182330"/>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Conector recto 21"/>
          <p:cNvCxnSpPr/>
          <p:nvPr/>
        </p:nvCxnSpPr>
        <p:spPr>
          <a:xfrm>
            <a:off x="8425941" y="3099980"/>
            <a:ext cx="1623809" cy="0"/>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Conector recto 22"/>
          <p:cNvCxnSpPr/>
          <p:nvPr/>
        </p:nvCxnSpPr>
        <p:spPr>
          <a:xfrm>
            <a:off x="8425941" y="4597542"/>
            <a:ext cx="1623809" cy="0"/>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4" name="Conector recto 23"/>
          <p:cNvCxnSpPr/>
          <p:nvPr/>
        </p:nvCxnSpPr>
        <p:spPr>
          <a:xfrm>
            <a:off x="10040278" y="3099979"/>
            <a:ext cx="0" cy="1497565"/>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5" name="CuadroTexto 24"/>
          <p:cNvSpPr txBox="1"/>
          <p:nvPr/>
        </p:nvSpPr>
        <p:spPr>
          <a:xfrm>
            <a:off x="10284032" y="3664094"/>
            <a:ext cx="2612501" cy="369332"/>
          </a:xfrm>
          <a:prstGeom prst="rect">
            <a:avLst/>
          </a:prstGeom>
          <a:noFill/>
        </p:spPr>
        <p:txBody>
          <a:bodyPr wrap="square" rtlCol="0">
            <a:spAutoFit/>
          </a:bodyPr>
          <a:lstStyle/>
          <a:p>
            <a:r>
              <a:rPr lang="es-CL" dirty="0"/>
              <a:t>Componentes</a:t>
            </a:r>
          </a:p>
        </p:txBody>
      </p:sp>
      <p:cxnSp>
        <p:nvCxnSpPr>
          <p:cNvPr id="26" name="Conector recto de flecha 25"/>
          <p:cNvCxnSpPr/>
          <p:nvPr/>
        </p:nvCxnSpPr>
        <p:spPr>
          <a:xfrm flipV="1">
            <a:off x="8429048" y="3099979"/>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Conector recto de flecha 26"/>
          <p:cNvCxnSpPr/>
          <p:nvPr/>
        </p:nvCxnSpPr>
        <p:spPr>
          <a:xfrm>
            <a:off x="8429048" y="4328506"/>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6870" y="2779938"/>
            <a:ext cx="4159464" cy="2857647"/>
          </a:xfrm>
          <a:prstGeom prst="rect">
            <a:avLst/>
          </a:prstGeom>
        </p:spPr>
      </p:pic>
    </p:spTree>
    <p:extLst>
      <p:ext uri="{BB962C8B-B14F-4D97-AF65-F5344CB8AC3E}">
        <p14:creationId xmlns:p14="http://schemas.microsoft.com/office/powerpoint/2010/main" val="1753827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6" name="Título 1"/>
          <p:cNvSpPr>
            <a:spLocks noGrp="1"/>
          </p:cNvSpPr>
          <p:nvPr>
            <p:ph type="title"/>
          </p:nvPr>
        </p:nvSpPr>
        <p:spPr>
          <a:xfrm>
            <a:off x="838200" y="885632"/>
            <a:ext cx="10515600" cy="805056"/>
          </a:xfrm>
        </p:spPr>
        <p:txBody>
          <a:bodyPr>
            <a:normAutofit/>
          </a:bodyPr>
          <a:lstStyle/>
          <a:p>
            <a:r>
              <a:rPr lang="es-419" sz="3200" dirty="0"/>
              <a:t>Tema 4. Modelo de datos </a:t>
            </a:r>
            <a:endParaRPr lang="es-ES" sz="3200" dirty="0"/>
          </a:p>
        </p:txBody>
      </p:sp>
      <p:sp>
        <p:nvSpPr>
          <p:cNvPr id="8" name="Rectángulo 7"/>
          <p:cNvSpPr/>
          <p:nvPr/>
        </p:nvSpPr>
        <p:spPr>
          <a:xfrm>
            <a:off x="3491344" y="2582786"/>
            <a:ext cx="4488873" cy="623455"/>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Entidades </a:t>
            </a:r>
          </a:p>
        </p:txBody>
      </p:sp>
      <p:sp>
        <p:nvSpPr>
          <p:cNvPr id="9" name="Rectángulo 8"/>
          <p:cNvSpPr/>
          <p:nvPr/>
        </p:nvSpPr>
        <p:spPr>
          <a:xfrm>
            <a:off x="3491344" y="3470564"/>
            <a:ext cx="4488873" cy="686686"/>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Asociaciones </a:t>
            </a:r>
          </a:p>
        </p:txBody>
      </p:sp>
      <p:sp>
        <p:nvSpPr>
          <p:cNvPr id="10" name="CuadroTexto 9"/>
          <p:cNvSpPr txBox="1"/>
          <p:nvPr/>
        </p:nvSpPr>
        <p:spPr>
          <a:xfrm>
            <a:off x="2639291" y="4530436"/>
            <a:ext cx="6234545" cy="830997"/>
          </a:xfrm>
          <a:prstGeom prst="rect">
            <a:avLst/>
          </a:prstGeom>
          <a:noFill/>
        </p:spPr>
        <p:txBody>
          <a:bodyPr wrap="square" rtlCol="0">
            <a:spAutoFit/>
          </a:bodyPr>
          <a:lstStyle/>
          <a:p>
            <a:r>
              <a:rPr lang="es-CL" sz="2400" dirty="0"/>
              <a:t>Entidades y asociaciones generan un modelo de datos, tal como se ejemplifica a continuación:</a:t>
            </a:r>
          </a:p>
        </p:txBody>
      </p:sp>
      <p:sp>
        <p:nvSpPr>
          <p:cNvPr id="17" name="Rectángulo 16"/>
          <p:cNvSpPr/>
          <p:nvPr/>
        </p:nvSpPr>
        <p:spPr>
          <a:xfrm>
            <a:off x="1281544" y="1657296"/>
            <a:ext cx="10335491" cy="830997"/>
          </a:xfrm>
          <a:prstGeom prst="rect">
            <a:avLst/>
          </a:prstGeom>
        </p:spPr>
        <p:txBody>
          <a:bodyPr wrap="square">
            <a:spAutoFit/>
          </a:bodyPr>
          <a:lstStyle/>
          <a:p>
            <a:r>
              <a:rPr lang="es-CL" sz="2400" dirty="0"/>
              <a:t>Para representar los datos de una determinada realidad, consideremos dos aspectos básicos del modelamiento de datos: </a:t>
            </a:r>
            <a:endParaRPr lang="es-ES" sz="2400" dirty="0"/>
          </a:p>
        </p:txBody>
      </p:sp>
      <p:sp>
        <p:nvSpPr>
          <p:cNvPr id="16" name="Más 15"/>
          <p:cNvSpPr/>
          <p:nvPr/>
        </p:nvSpPr>
        <p:spPr>
          <a:xfrm>
            <a:off x="3807205" y="5639323"/>
            <a:ext cx="560070" cy="560070"/>
          </a:xfrm>
          <a:prstGeom prst="mathPlus">
            <a:avLst/>
          </a:prstGeom>
          <a:solidFill>
            <a:srgbClr val="D461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Igual que 17"/>
          <p:cNvSpPr/>
          <p:nvPr/>
        </p:nvSpPr>
        <p:spPr>
          <a:xfrm>
            <a:off x="7054403" y="5639323"/>
            <a:ext cx="560070" cy="560070"/>
          </a:xfrm>
          <a:prstGeom prst="mathEqual">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9" name="Rectángulo 18"/>
          <p:cNvSpPr/>
          <p:nvPr/>
        </p:nvSpPr>
        <p:spPr>
          <a:xfrm>
            <a:off x="1281544" y="5575938"/>
            <a:ext cx="2414933" cy="623455"/>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Entidades </a:t>
            </a:r>
          </a:p>
        </p:txBody>
      </p:sp>
      <p:sp>
        <p:nvSpPr>
          <p:cNvPr id="20" name="Rectángulo 19"/>
          <p:cNvSpPr/>
          <p:nvPr/>
        </p:nvSpPr>
        <p:spPr>
          <a:xfrm>
            <a:off x="4548763" y="5565375"/>
            <a:ext cx="2415600" cy="634018"/>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Asociaciones </a:t>
            </a:r>
          </a:p>
        </p:txBody>
      </p:sp>
      <p:sp>
        <p:nvSpPr>
          <p:cNvPr id="21" name="Rectángulo 20"/>
          <p:cNvSpPr/>
          <p:nvPr/>
        </p:nvSpPr>
        <p:spPr>
          <a:xfrm>
            <a:off x="7825644" y="5565375"/>
            <a:ext cx="2415600" cy="634018"/>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Modelo de datos</a:t>
            </a:r>
          </a:p>
        </p:txBody>
      </p:sp>
    </p:spTree>
    <p:extLst>
      <p:ext uri="{BB962C8B-B14F-4D97-AF65-F5344CB8AC3E}">
        <p14:creationId xmlns:p14="http://schemas.microsoft.com/office/powerpoint/2010/main" val="1254354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7" name="Título 1"/>
          <p:cNvSpPr>
            <a:spLocks noGrp="1"/>
          </p:cNvSpPr>
          <p:nvPr>
            <p:ph type="title"/>
          </p:nvPr>
        </p:nvSpPr>
        <p:spPr>
          <a:xfrm>
            <a:off x="838200" y="885632"/>
            <a:ext cx="10515600" cy="805056"/>
          </a:xfrm>
        </p:spPr>
        <p:txBody>
          <a:bodyPr>
            <a:normAutofit/>
          </a:bodyPr>
          <a:lstStyle/>
          <a:p>
            <a:r>
              <a:rPr lang="es-419" sz="3200" dirty="0"/>
              <a:t>Tema 4. Modelo de datos </a:t>
            </a:r>
            <a:endParaRPr lang="es-ES" sz="3200" dirty="0"/>
          </a:p>
        </p:txBody>
      </p:sp>
      <p:sp>
        <p:nvSpPr>
          <p:cNvPr id="6" name="Rectángulo 5"/>
          <p:cNvSpPr/>
          <p:nvPr/>
        </p:nvSpPr>
        <p:spPr>
          <a:xfrm>
            <a:off x="2770898" y="2362521"/>
            <a:ext cx="1850006" cy="440530"/>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Departamento</a:t>
            </a:r>
          </a:p>
        </p:txBody>
      </p:sp>
      <p:grpSp>
        <p:nvGrpSpPr>
          <p:cNvPr id="19" name="Grupo 18"/>
          <p:cNvGrpSpPr/>
          <p:nvPr/>
        </p:nvGrpSpPr>
        <p:grpSpPr>
          <a:xfrm>
            <a:off x="3696879" y="2928356"/>
            <a:ext cx="0" cy="769893"/>
            <a:chOff x="2474568" y="3351905"/>
            <a:chExt cx="0" cy="769893"/>
          </a:xfrm>
        </p:grpSpPr>
        <p:cxnSp>
          <p:nvCxnSpPr>
            <p:cNvPr id="8" name="Conector recto de flecha 7"/>
            <p:cNvCxnSpPr/>
            <p:nvPr/>
          </p:nvCxnSpPr>
          <p:spPr>
            <a:xfrm flipV="1">
              <a:off x="2474568" y="3529245"/>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Conector recto de flecha 11"/>
            <p:cNvCxnSpPr/>
            <p:nvPr/>
          </p:nvCxnSpPr>
          <p:spPr>
            <a:xfrm>
              <a:off x="2474568" y="3351905"/>
              <a:ext cx="0" cy="769893"/>
            </a:xfrm>
            <a:prstGeom prst="straightConnector1">
              <a:avLst/>
            </a:prstGeom>
            <a:ln w="28575">
              <a:solidFill>
                <a:srgbClr val="222A35"/>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2770898" y="3823554"/>
            <a:ext cx="1850006"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Alumno</a:t>
            </a:r>
          </a:p>
        </p:txBody>
      </p:sp>
      <p:cxnSp>
        <p:nvCxnSpPr>
          <p:cNvPr id="14" name="Conector recto de flecha 13"/>
          <p:cNvCxnSpPr/>
          <p:nvPr/>
        </p:nvCxnSpPr>
        <p:spPr>
          <a:xfrm flipV="1">
            <a:off x="3696879" y="4566729"/>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 name="Conector recto de flecha 14"/>
          <p:cNvCxnSpPr/>
          <p:nvPr/>
        </p:nvCxnSpPr>
        <p:spPr>
          <a:xfrm>
            <a:off x="3696879" y="4389389"/>
            <a:ext cx="0" cy="769893"/>
          </a:xfrm>
          <a:prstGeom prst="straightConnector1">
            <a:avLst/>
          </a:prstGeom>
          <a:ln w="28575">
            <a:solidFill>
              <a:srgbClr val="222A35"/>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6" name="Rectángulo 15"/>
          <p:cNvSpPr/>
          <p:nvPr/>
        </p:nvSpPr>
        <p:spPr>
          <a:xfrm>
            <a:off x="2770898" y="5284587"/>
            <a:ext cx="1850006" cy="44053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Solicitud</a:t>
            </a:r>
          </a:p>
        </p:txBody>
      </p:sp>
      <p:sp>
        <p:nvSpPr>
          <p:cNvPr id="17" name="Rectángulo 16"/>
          <p:cNvSpPr/>
          <p:nvPr/>
        </p:nvSpPr>
        <p:spPr>
          <a:xfrm>
            <a:off x="6213894" y="2362521"/>
            <a:ext cx="1850006" cy="44053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Carrera</a:t>
            </a:r>
          </a:p>
        </p:txBody>
      </p:sp>
      <p:sp>
        <p:nvSpPr>
          <p:cNvPr id="18" name="Rectángulo 17"/>
          <p:cNvSpPr/>
          <p:nvPr/>
        </p:nvSpPr>
        <p:spPr>
          <a:xfrm>
            <a:off x="6213894" y="3823554"/>
            <a:ext cx="1850006" cy="44053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Asignatura</a:t>
            </a:r>
          </a:p>
        </p:txBody>
      </p:sp>
      <p:grpSp>
        <p:nvGrpSpPr>
          <p:cNvPr id="20" name="Grupo 19"/>
          <p:cNvGrpSpPr/>
          <p:nvPr/>
        </p:nvGrpSpPr>
        <p:grpSpPr>
          <a:xfrm rot="16200000">
            <a:off x="5425614" y="2202446"/>
            <a:ext cx="0" cy="769893"/>
            <a:chOff x="2474568" y="3351905"/>
            <a:chExt cx="0" cy="769893"/>
          </a:xfrm>
        </p:grpSpPr>
        <p:cxnSp>
          <p:nvCxnSpPr>
            <p:cNvPr id="21" name="Conector recto de flecha 20"/>
            <p:cNvCxnSpPr/>
            <p:nvPr/>
          </p:nvCxnSpPr>
          <p:spPr>
            <a:xfrm flipV="1">
              <a:off x="2474568" y="3529245"/>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Conector recto de flecha 21"/>
            <p:cNvCxnSpPr/>
            <p:nvPr/>
          </p:nvCxnSpPr>
          <p:spPr>
            <a:xfrm>
              <a:off x="2474568" y="3351905"/>
              <a:ext cx="0" cy="769893"/>
            </a:xfrm>
            <a:prstGeom prst="straightConnector1">
              <a:avLst/>
            </a:prstGeom>
            <a:ln w="28575">
              <a:solidFill>
                <a:srgbClr val="222A35"/>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28" name="Grupo 27"/>
          <p:cNvGrpSpPr/>
          <p:nvPr/>
        </p:nvGrpSpPr>
        <p:grpSpPr>
          <a:xfrm>
            <a:off x="5040668" y="4043818"/>
            <a:ext cx="769893" cy="1"/>
            <a:chOff x="3818357" y="4616656"/>
            <a:chExt cx="769893" cy="1"/>
          </a:xfrm>
        </p:grpSpPr>
        <p:cxnSp>
          <p:nvCxnSpPr>
            <p:cNvPr id="25" name="Conector recto de flecha 24"/>
            <p:cNvCxnSpPr/>
            <p:nvPr/>
          </p:nvCxnSpPr>
          <p:spPr>
            <a:xfrm rot="16200000">
              <a:off x="4203304" y="4231710"/>
              <a:ext cx="0" cy="769893"/>
            </a:xfrm>
            <a:prstGeom prst="straightConnector1">
              <a:avLst/>
            </a:prstGeom>
            <a:ln w="28575">
              <a:solidFill>
                <a:srgbClr val="222A35"/>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6" name="Conector recto de flecha 25"/>
            <p:cNvCxnSpPr/>
            <p:nvPr/>
          </p:nvCxnSpPr>
          <p:spPr>
            <a:xfrm>
              <a:off x="3970757" y="4616656"/>
              <a:ext cx="440154" cy="0"/>
            </a:xfrm>
            <a:prstGeom prst="straightConnector1">
              <a:avLst/>
            </a:prstGeom>
            <a:ln w="28575">
              <a:solidFill>
                <a:srgbClr val="222A35"/>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170387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7" name="Título 1"/>
          <p:cNvSpPr>
            <a:spLocks noGrp="1"/>
          </p:cNvSpPr>
          <p:nvPr>
            <p:ph type="title"/>
          </p:nvPr>
        </p:nvSpPr>
        <p:spPr>
          <a:xfrm>
            <a:off x="838200" y="885632"/>
            <a:ext cx="10515600" cy="805056"/>
          </a:xfrm>
        </p:spPr>
        <p:txBody>
          <a:bodyPr>
            <a:normAutofit/>
          </a:bodyPr>
          <a:lstStyle/>
          <a:p>
            <a:r>
              <a:rPr lang="es-419" sz="3200" dirty="0"/>
              <a:t>Tema 5. Asociaciones en el modelo de datos </a:t>
            </a:r>
            <a:endParaRPr lang="es-ES" sz="3200" dirty="0"/>
          </a:p>
        </p:txBody>
      </p:sp>
      <p:grpSp>
        <p:nvGrpSpPr>
          <p:cNvPr id="27" name="Grupo 26"/>
          <p:cNvGrpSpPr/>
          <p:nvPr/>
        </p:nvGrpSpPr>
        <p:grpSpPr>
          <a:xfrm>
            <a:off x="3182300" y="2246884"/>
            <a:ext cx="5827400" cy="3865565"/>
            <a:chOff x="1445951" y="2582786"/>
            <a:chExt cx="5827400" cy="3865565"/>
          </a:xfrm>
        </p:grpSpPr>
        <p:sp>
          <p:nvSpPr>
            <p:cNvPr id="6" name="Rectángulo 5"/>
            <p:cNvSpPr/>
            <p:nvPr/>
          </p:nvSpPr>
          <p:spPr>
            <a:xfrm>
              <a:off x="1445951" y="2582786"/>
              <a:ext cx="2394000"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Alumno</a:t>
              </a:r>
            </a:p>
          </p:txBody>
        </p:sp>
        <p:sp>
          <p:nvSpPr>
            <p:cNvPr id="8" name="Rectángulo 7"/>
            <p:cNvSpPr/>
            <p:nvPr/>
          </p:nvSpPr>
          <p:spPr>
            <a:xfrm>
              <a:off x="1445951" y="3058845"/>
              <a:ext cx="2394000" cy="99064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ROL – ALUMNO</a:t>
              </a:r>
            </a:p>
            <a:p>
              <a:pPr algn="ctr"/>
              <a:r>
                <a:rPr lang="es-CL" sz="1400" dirty="0"/>
                <a:t>NOM - ALUMNO</a:t>
              </a:r>
            </a:p>
          </p:txBody>
        </p:sp>
        <p:sp>
          <p:nvSpPr>
            <p:cNvPr id="10" name="Rectángulo 9"/>
            <p:cNvSpPr/>
            <p:nvPr/>
          </p:nvSpPr>
          <p:spPr>
            <a:xfrm>
              <a:off x="4879910" y="2582786"/>
              <a:ext cx="2393441"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Asignatura</a:t>
              </a:r>
            </a:p>
          </p:txBody>
        </p:sp>
        <p:sp>
          <p:nvSpPr>
            <p:cNvPr id="11" name="Rectángulo 10"/>
            <p:cNvSpPr/>
            <p:nvPr/>
          </p:nvSpPr>
          <p:spPr>
            <a:xfrm>
              <a:off x="4879910" y="3058845"/>
              <a:ext cx="2393441" cy="99064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CLAVE - ASIGNATURA</a:t>
              </a:r>
            </a:p>
            <a:p>
              <a:pPr algn="ctr"/>
              <a:r>
                <a:rPr lang="es-CL" sz="1400" dirty="0"/>
                <a:t>NOM – ASIGNATURA</a:t>
              </a:r>
            </a:p>
            <a:p>
              <a:pPr algn="ctr"/>
              <a:r>
                <a:rPr lang="es-CL" sz="1400" dirty="0"/>
                <a:t>CRÉDITOS</a:t>
              </a:r>
            </a:p>
            <a:p>
              <a:pPr algn="ctr"/>
              <a:r>
                <a:rPr lang="es-CL" sz="1400" dirty="0"/>
                <a:t>DESCRIPCIÓN</a:t>
              </a:r>
            </a:p>
          </p:txBody>
        </p:sp>
        <p:sp>
          <p:nvSpPr>
            <p:cNvPr id="12" name="Rectángulo 11"/>
            <p:cNvSpPr/>
            <p:nvPr/>
          </p:nvSpPr>
          <p:spPr>
            <a:xfrm>
              <a:off x="3060441" y="4981651"/>
              <a:ext cx="2393441"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Asignatura</a:t>
              </a:r>
            </a:p>
          </p:txBody>
        </p:sp>
        <p:sp>
          <p:nvSpPr>
            <p:cNvPr id="13" name="Rectángulo 12"/>
            <p:cNvSpPr/>
            <p:nvPr/>
          </p:nvSpPr>
          <p:spPr>
            <a:xfrm>
              <a:off x="3060441" y="5457710"/>
              <a:ext cx="2393441" cy="99064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ROL - ALUMNO</a:t>
              </a:r>
            </a:p>
            <a:p>
              <a:pPr algn="ctr"/>
              <a:r>
                <a:rPr lang="es-CL" sz="1400" dirty="0"/>
                <a:t>CLAVE – ASIGNATURA</a:t>
              </a:r>
            </a:p>
            <a:p>
              <a:pPr algn="ctr"/>
              <a:r>
                <a:rPr lang="es-CL" sz="1400" dirty="0"/>
                <a:t>NOTA</a:t>
              </a:r>
            </a:p>
          </p:txBody>
        </p:sp>
        <p:grpSp>
          <p:nvGrpSpPr>
            <p:cNvPr id="22" name="Grupo 21"/>
            <p:cNvGrpSpPr/>
            <p:nvPr/>
          </p:nvGrpSpPr>
          <p:grpSpPr>
            <a:xfrm>
              <a:off x="2547399" y="4049486"/>
              <a:ext cx="415212" cy="1755739"/>
              <a:chOff x="2547399" y="4049486"/>
              <a:chExt cx="415212" cy="1755739"/>
            </a:xfrm>
          </p:grpSpPr>
          <p:cxnSp>
            <p:nvCxnSpPr>
              <p:cNvPr id="14" name="Conector recto de flecha 13"/>
              <p:cNvCxnSpPr/>
              <p:nvPr/>
            </p:nvCxnSpPr>
            <p:spPr>
              <a:xfrm rot="16200000" flipV="1">
                <a:off x="2755005" y="5591395"/>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Conector recto de flecha 18"/>
              <p:cNvCxnSpPr/>
              <p:nvPr/>
            </p:nvCxnSpPr>
            <p:spPr>
              <a:xfrm rot="16200000" flipV="1">
                <a:off x="2681917" y="5661376"/>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 name="Conector recto de flecha 20"/>
              <p:cNvCxnSpPr/>
              <p:nvPr/>
            </p:nvCxnSpPr>
            <p:spPr>
              <a:xfrm>
                <a:off x="2547399" y="4049486"/>
                <a:ext cx="0" cy="1755739"/>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23" name="Grupo 22"/>
            <p:cNvGrpSpPr/>
            <p:nvPr/>
          </p:nvGrpSpPr>
          <p:grpSpPr>
            <a:xfrm flipH="1">
              <a:off x="5542447" y="4049486"/>
              <a:ext cx="415212" cy="1755739"/>
              <a:chOff x="2547399" y="4049486"/>
              <a:chExt cx="415212" cy="1755739"/>
            </a:xfrm>
          </p:grpSpPr>
          <p:cxnSp>
            <p:nvCxnSpPr>
              <p:cNvPr id="24" name="Conector recto de flecha 23"/>
              <p:cNvCxnSpPr/>
              <p:nvPr/>
            </p:nvCxnSpPr>
            <p:spPr>
              <a:xfrm rot="16200000" flipV="1">
                <a:off x="2755005" y="5591395"/>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Conector recto de flecha 24"/>
              <p:cNvCxnSpPr/>
              <p:nvPr/>
            </p:nvCxnSpPr>
            <p:spPr>
              <a:xfrm rot="16200000" flipV="1">
                <a:off x="2681917" y="5661376"/>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Conector recto de flecha 25"/>
              <p:cNvCxnSpPr/>
              <p:nvPr/>
            </p:nvCxnSpPr>
            <p:spPr>
              <a:xfrm>
                <a:off x="2547399" y="4049486"/>
                <a:ext cx="0" cy="1755739"/>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7199023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7" name="Título 1"/>
          <p:cNvSpPr>
            <a:spLocks noGrp="1"/>
          </p:cNvSpPr>
          <p:nvPr>
            <p:ph type="title"/>
          </p:nvPr>
        </p:nvSpPr>
        <p:spPr>
          <a:xfrm>
            <a:off x="838200" y="885632"/>
            <a:ext cx="10515600" cy="805056"/>
          </a:xfrm>
        </p:spPr>
        <p:txBody>
          <a:bodyPr>
            <a:normAutofit/>
          </a:bodyPr>
          <a:lstStyle/>
          <a:p>
            <a:r>
              <a:rPr lang="es-419" sz="3200" dirty="0"/>
              <a:t>Tema 5. Asociaciones en el modelo de datos </a:t>
            </a:r>
            <a:endParaRPr lang="es-ES" sz="3200" dirty="0"/>
          </a:p>
        </p:txBody>
      </p:sp>
      <p:sp>
        <p:nvSpPr>
          <p:cNvPr id="23" name="Rectángulo 22"/>
          <p:cNvSpPr/>
          <p:nvPr/>
        </p:nvSpPr>
        <p:spPr>
          <a:xfrm>
            <a:off x="3182300" y="1690688"/>
            <a:ext cx="2394000"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MATERIA PRIMA</a:t>
            </a:r>
          </a:p>
        </p:txBody>
      </p:sp>
      <p:sp>
        <p:nvSpPr>
          <p:cNvPr id="24" name="Rectángulo 23"/>
          <p:cNvSpPr/>
          <p:nvPr/>
        </p:nvSpPr>
        <p:spPr>
          <a:xfrm>
            <a:off x="3182300" y="2166747"/>
            <a:ext cx="2394000" cy="68273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#MAT-PRIMA</a:t>
            </a:r>
          </a:p>
          <a:p>
            <a:pPr algn="ctr"/>
            <a:r>
              <a:rPr lang="es-CL" sz="1400" dirty="0"/>
              <a:t>DESCRIPCIÓN</a:t>
            </a:r>
          </a:p>
        </p:txBody>
      </p:sp>
      <p:sp>
        <p:nvSpPr>
          <p:cNvPr id="25" name="Rectángulo 24"/>
          <p:cNvSpPr/>
          <p:nvPr/>
        </p:nvSpPr>
        <p:spPr>
          <a:xfrm>
            <a:off x="6616259" y="1690688"/>
            <a:ext cx="2393441"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BODEGA</a:t>
            </a:r>
          </a:p>
        </p:txBody>
      </p:sp>
      <p:sp>
        <p:nvSpPr>
          <p:cNvPr id="26" name="Rectángulo 25"/>
          <p:cNvSpPr/>
          <p:nvPr/>
        </p:nvSpPr>
        <p:spPr>
          <a:xfrm>
            <a:off x="6616259" y="2166747"/>
            <a:ext cx="2393441" cy="68273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#BODEGA</a:t>
            </a:r>
          </a:p>
          <a:p>
            <a:pPr algn="ctr"/>
            <a:r>
              <a:rPr lang="es-CL" sz="1400" dirty="0"/>
              <a:t>DESCRIPCIÓN-B</a:t>
            </a:r>
          </a:p>
        </p:txBody>
      </p:sp>
      <p:sp>
        <p:nvSpPr>
          <p:cNvPr id="27" name="Rectángulo 26"/>
          <p:cNvSpPr/>
          <p:nvPr/>
        </p:nvSpPr>
        <p:spPr>
          <a:xfrm>
            <a:off x="4796790" y="3488649"/>
            <a:ext cx="2393441"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INVENTARIO</a:t>
            </a:r>
          </a:p>
        </p:txBody>
      </p:sp>
      <p:sp>
        <p:nvSpPr>
          <p:cNvPr id="28" name="Rectángulo 27"/>
          <p:cNvSpPr/>
          <p:nvPr/>
        </p:nvSpPr>
        <p:spPr>
          <a:xfrm>
            <a:off x="4796790" y="3964708"/>
            <a:ext cx="2393441" cy="99064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#MAT PRIMA</a:t>
            </a:r>
          </a:p>
          <a:p>
            <a:pPr algn="ctr"/>
            <a:r>
              <a:rPr lang="es-CL" sz="1400" u="sng" dirty="0"/>
              <a:t>#BODEGA</a:t>
            </a:r>
          </a:p>
          <a:p>
            <a:pPr algn="ctr"/>
            <a:r>
              <a:rPr lang="es-CL" sz="1400" dirty="0"/>
              <a:t>CANTIDAD</a:t>
            </a:r>
          </a:p>
        </p:txBody>
      </p:sp>
      <p:grpSp>
        <p:nvGrpSpPr>
          <p:cNvPr id="29" name="Grupo 28"/>
          <p:cNvGrpSpPr/>
          <p:nvPr/>
        </p:nvGrpSpPr>
        <p:grpSpPr>
          <a:xfrm rot="10800000">
            <a:off x="5608515" y="2578087"/>
            <a:ext cx="269036" cy="820805"/>
            <a:chOff x="2547399" y="4600794"/>
            <a:chExt cx="269036" cy="820805"/>
          </a:xfrm>
        </p:grpSpPr>
        <p:cxnSp>
          <p:nvCxnSpPr>
            <p:cNvPr id="30" name="Conector recto de flecha 29"/>
            <p:cNvCxnSpPr/>
            <p:nvPr/>
          </p:nvCxnSpPr>
          <p:spPr>
            <a:xfrm rot="10800000" flipV="1">
              <a:off x="2551742" y="4734996"/>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1" name="Conector recto de flecha 30"/>
            <p:cNvCxnSpPr/>
            <p:nvPr/>
          </p:nvCxnSpPr>
          <p:spPr>
            <a:xfrm rot="16200000" flipV="1">
              <a:off x="2681917" y="5287080"/>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2" name="Conector recto de flecha 31"/>
            <p:cNvCxnSpPr/>
            <p:nvPr/>
          </p:nvCxnSpPr>
          <p:spPr>
            <a:xfrm rot="10800000" flipV="1">
              <a:off x="2551741" y="4600794"/>
              <a:ext cx="0" cy="820805"/>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45" name="Grupo 44"/>
          <p:cNvGrpSpPr/>
          <p:nvPr/>
        </p:nvGrpSpPr>
        <p:grpSpPr>
          <a:xfrm rot="10800000" flipH="1">
            <a:off x="6096000" y="2578087"/>
            <a:ext cx="269036" cy="820805"/>
            <a:chOff x="2547399" y="4600794"/>
            <a:chExt cx="269036" cy="820805"/>
          </a:xfrm>
        </p:grpSpPr>
        <p:cxnSp>
          <p:nvCxnSpPr>
            <p:cNvPr id="46" name="Conector recto de flecha 45"/>
            <p:cNvCxnSpPr/>
            <p:nvPr/>
          </p:nvCxnSpPr>
          <p:spPr>
            <a:xfrm rot="10800000" flipV="1">
              <a:off x="2551742" y="4734996"/>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Conector recto de flecha 46"/>
            <p:cNvCxnSpPr/>
            <p:nvPr/>
          </p:nvCxnSpPr>
          <p:spPr>
            <a:xfrm rot="16200000" flipV="1">
              <a:off x="2681917" y="5287080"/>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Conector recto de flecha 47"/>
            <p:cNvCxnSpPr/>
            <p:nvPr/>
          </p:nvCxnSpPr>
          <p:spPr>
            <a:xfrm rot="10800000" flipV="1">
              <a:off x="2551741" y="4600794"/>
              <a:ext cx="0" cy="820805"/>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49" name="Grupo 48"/>
          <p:cNvGrpSpPr/>
          <p:nvPr/>
        </p:nvGrpSpPr>
        <p:grpSpPr>
          <a:xfrm rot="10800000" flipH="1">
            <a:off x="4515607" y="4329110"/>
            <a:ext cx="269036" cy="820805"/>
            <a:chOff x="2547399" y="4600794"/>
            <a:chExt cx="269036" cy="820805"/>
          </a:xfrm>
        </p:grpSpPr>
        <p:cxnSp>
          <p:nvCxnSpPr>
            <p:cNvPr id="50" name="Conector recto de flecha 49"/>
            <p:cNvCxnSpPr/>
            <p:nvPr/>
          </p:nvCxnSpPr>
          <p:spPr>
            <a:xfrm rot="10800000" flipV="1">
              <a:off x="2551742" y="4734996"/>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Conector recto de flecha 50"/>
            <p:cNvCxnSpPr/>
            <p:nvPr/>
          </p:nvCxnSpPr>
          <p:spPr>
            <a:xfrm rot="16200000" flipV="1">
              <a:off x="2681917" y="5287080"/>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Conector recto de flecha 51"/>
            <p:cNvCxnSpPr/>
            <p:nvPr/>
          </p:nvCxnSpPr>
          <p:spPr>
            <a:xfrm rot="10800000" flipV="1">
              <a:off x="2551741" y="4600794"/>
              <a:ext cx="0" cy="820805"/>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53" name="Rectángulo 52"/>
          <p:cNvSpPr/>
          <p:nvPr/>
        </p:nvSpPr>
        <p:spPr>
          <a:xfrm>
            <a:off x="3182300" y="5421305"/>
            <a:ext cx="2394000"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ORDEN - COMPRA</a:t>
            </a:r>
          </a:p>
        </p:txBody>
      </p:sp>
      <p:sp>
        <p:nvSpPr>
          <p:cNvPr id="54" name="Rectángulo 53"/>
          <p:cNvSpPr/>
          <p:nvPr/>
        </p:nvSpPr>
        <p:spPr>
          <a:xfrm>
            <a:off x="3182300" y="5897364"/>
            <a:ext cx="2394000" cy="68273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#MAT PRIMA</a:t>
            </a:r>
          </a:p>
          <a:p>
            <a:pPr algn="ctr"/>
            <a:r>
              <a:rPr lang="es-CL" sz="1400" u="sng" dirty="0"/>
              <a:t>#BODEGA</a:t>
            </a:r>
          </a:p>
          <a:p>
            <a:pPr algn="ctr"/>
            <a:r>
              <a:rPr lang="es-CL" sz="1400" dirty="0"/>
              <a:t>CAN-A-ORDENAR</a:t>
            </a:r>
          </a:p>
        </p:txBody>
      </p:sp>
      <p:sp>
        <p:nvSpPr>
          <p:cNvPr id="55" name="Rectángulo 54"/>
          <p:cNvSpPr/>
          <p:nvPr/>
        </p:nvSpPr>
        <p:spPr>
          <a:xfrm>
            <a:off x="6616259" y="5421305"/>
            <a:ext cx="2394000"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PROVEEDOR</a:t>
            </a:r>
          </a:p>
        </p:txBody>
      </p:sp>
      <p:sp>
        <p:nvSpPr>
          <p:cNvPr id="56" name="Rectángulo 55"/>
          <p:cNvSpPr/>
          <p:nvPr/>
        </p:nvSpPr>
        <p:spPr>
          <a:xfrm>
            <a:off x="6616259" y="5897364"/>
            <a:ext cx="2394000" cy="68273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#PROVEEDOR</a:t>
            </a:r>
          </a:p>
          <a:p>
            <a:pPr algn="ctr"/>
            <a:r>
              <a:rPr lang="es-CL" sz="1400" dirty="0"/>
              <a:t>NOMBRE - P</a:t>
            </a:r>
          </a:p>
          <a:p>
            <a:pPr algn="ctr"/>
            <a:r>
              <a:rPr lang="es-CL" sz="1400" dirty="0"/>
              <a:t>DIRECCIÓN P</a:t>
            </a:r>
          </a:p>
        </p:txBody>
      </p:sp>
      <p:grpSp>
        <p:nvGrpSpPr>
          <p:cNvPr id="57" name="Grupo 56"/>
          <p:cNvGrpSpPr/>
          <p:nvPr/>
        </p:nvGrpSpPr>
        <p:grpSpPr>
          <a:xfrm rot="16200000" flipH="1">
            <a:off x="6079305" y="5892715"/>
            <a:ext cx="1" cy="885590"/>
            <a:chOff x="2551741" y="4040155"/>
            <a:chExt cx="1" cy="885590"/>
          </a:xfrm>
        </p:grpSpPr>
        <p:cxnSp>
          <p:nvCxnSpPr>
            <p:cNvPr id="58" name="Conector recto de flecha 57"/>
            <p:cNvCxnSpPr/>
            <p:nvPr/>
          </p:nvCxnSpPr>
          <p:spPr>
            <a:xfrm rot="10800000" flipV="1">
              <a:off x="2551742" y="4176241"/>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9" name="Conector recto de flecha 58"/>
            <p:cNvCxnSpPr/>
            <p:nvPr/>
          </p:nvCxnSpPr>
          <p:spPr>
            <a:xfrm rot="16200000" flipH="1">
              <a:off x="2108946" y="4482950"/>
              <a:ext cx="885590" cy="0"/>
            </a:xfrm>
            <a:prstGeom prst="straightConnector1">
              <a:avLst/>
            </a:prstGeom>
            <a:ln w="28575">
              <a:solidFill>
                <a:schemeClr val="tx2">
                  <a:lumMod val="50000"/>
                </a:schemeClr>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grpSp>
        <p:nvGrpSpPr>
          <p:cNvPr id="61" name="Grupo 60"/>
          <p:cNvGrpSpPr/>
          <p:nvPr/>
        </p:nvGrpSpPr>
        <p:grpSpPr>
          <a:xfrm rot="10800000" flipH="1">
            <a:off x="4218520" y="2988489"/>
            <a:ext cx="1" cy="2161427"/>
            <a:chOff x="2551741" y="4600793"/>
            <a:chExt cx="1" cy="2161427"/>
          </a:xfrm>
        </p:grpSpPr>
        <p:cxnSp>
          <p:nvCxnSpPr>
            <p:cNvPr id="62" name="Conector recto de flecha 61"/>
            <p:cNvCxnSpPr/>
            <p:nvPr/>
          </p:nvCxnSpPr>
          <p:spPr>
            <a:xfrm rot="10800000" flipV="1">
              <a:off x="2551742" y="4734996"/>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Conector recto de flecha 63"/>
            <p:cNvCxnSpPr/>
            <p:nvPr/>
          </p:nvCxnSpPr>
          <p:spPr>
            <a:xfrm rot="10800000" flipH="1" flipV="1">
              <a:off x="2551741" y="4600793"/>
              <a:ext cx="0" cy="2161427"/>
            </a:xfrm>
            <a:prstGeom prst="straightConnector1">
              <a:avLst/>
            </a:prstGeom>
            <a:ln w="28575">
              <a:solidFill>
                <a:schemeClr val="tx2">
                  <a:lumMod val="50000"/>
                </a:schemeClr>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cxnSp>
        <p:nvCxnSpPr>
          <p:cNvPr id="68" name="Conector recto de flecha 67"/>
          <p:cNvCxnSpPr/>
          <p:nvPr/>
        </p:nvCxnSpPr>
        <p:spPr>
          <a:xfrm flipV="1">
            <a:off x="7818732" y="2988490"/>
            <a:ext cx="0" cy="2175484"/>
          </a:xfrm>
          <a:prstGeom prst="straightConnector1">
            <a:avLst/>
          </a:prstGeom>
          <a:ln w="28575">
            <a:solidFill>
              <a:schemeClr val="tx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0" name="Conector recto de flecha 69"/>
          <p:cNvCxnSpPr/>
          <p:nvPr/>
        </p:nvCxnSpPr>
        <p:spPr>
          <a:xfrm rot="5400000" flipH="1" flipV="1">
            <a:off x="5980204" y="5908398"/>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1" name="Conector recto de flecha 70"/>
          <p:cNvCxnSpPr/>
          <p:nvPr/>
        </p:nvCxnSpPr>
        <p:spPr>
          <a:xfrm>
            <a:off x="5636513" y="6116004"/>
            <a:ext cx="551297" cy="0"/>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3" name="Conector recto de flecha 72"/>
          <p:cNvCxnSpPr/>
          <p:nvPr/>
        </p:nvCxnSpPr>
        <p:spPr>
          <a:xfrm flipV="1">
            <a:off x="6178156" y="5149915"/>
            <a:ext cx="0" cy="976221"/>
          </a:xfrm>
          <a:prstGeom prst="straightConnector1">
            <a:avLst/>
          </a:prstGeom>
          <a:ln w="28575">
            <a:solidFill>
              <a:schemeClr val="tx2">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Conector recto de flecha 74"/>
          <p:cNvCxnSpPr/>
          <p:nvPr/>
        </p:nvCxnSpPr>
        <p:spPr>
          <a:xfrm>
            <a:off x="6178156" y="5163974"/>
            <a:ext cx="1640576" cy="0"/>
          </a:xfrm>
          <a:prstGeom prst="straightConnector1">
            <a:avLst/>
          </a:prstGeom>
          <a:ln w="28575">
            <a:solidFill>
              <a:schemeClr val="tx2">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57124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7" name="Título 1"/>
          <p:cNvSpPr>
            <a:spLocks noGrp="1"/>
          </p:cNvSpPr>
          <p:nvPr>
            <p:ph type="title"/>
          </p:nvPr>
        </p:nvSpPr>
        <p:spPr>
          <a:xfrm>
            <a:off x="838200" y="885632"/>
            <a:ext cx="10515600" cy="805056"/>
          </a:xfrm>
        </p:spPr>
        <p:txBody>
          <a:bodyPr>
            <a:normAutofit/>
          </a:bodyPr>
          <a:lstStyle/>
          <a:p>
            <a:r>
              <a:rPr lang="es-419" sz="3200" dirty="0"/>
              <a:t>Tema 6. Múltiples asociaciones en el modelo de datos </a:t>
            </a:r>
            <a:endParaRPr lang="es-ES" sz="3200" dirty="0"/>
          </a:p>
        </p:txBody>
      </p:sp>
      <p:sp>
        <p:nvSpPr>
          <p:cNvPr id="10" name="Rectángulo 9"/>
          <p:cNvSpPr/>
          <p:nvPr/>
        </p:nvSpPr>
        <p:spPr>
          <a:xfrm>
            <a:off x="3182300" y="2246884"/>
            <a:ext cx="2394000"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ASEGURADO</a:t>
            </a:r>
          </a:p>
        </p:txBody>
      </p:sp>
      <p:sp>
        <p:nvSpPr>
          <p:cNvPr id="11" name="Rectángulo 10"/>
          <p:cNvSpPr/>
          <p:nvPr/>
        </p:nvSpPr>
        <p:spPr>
          <a:xfrm>
            <a:off x="3182300" y="2722943"/>
            <a:ext cx="2394000" cy="99064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RUT</a:t>
            </a:r>
          </a:p>
          <a:p>
            <a:pPr algn="ctr"/>
            <a:r>
              <a:rPr lang="es-CL" sz="1400" dirty="0"/>
              <a:t>NOMBRE</a:t>
            </a:r>
          </a:p>
          <a:p>
            <a:pPr algn="ctr"/>
            <a:r>
              <a:rPr lang="es-CL" sz="1400" dirty="0"/>
              <a:t>DIRECCIÓN</a:t>
            </a:r>
          </a:p>
        </p:txBody>
      </p:sp>
      <p:sp>
        <p:nvSpPr>
          <p:cNvPr id="12" name="Rectángulo 11"/>
          <p:cNvSpPr/>
          <p:nvPr/>
        </p:nvSpPr>
        <p:spPr>
          <a:xfrm>
            <a:off x="6616259" y="2246884"/>
            <a:ext cx="2393441"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BENEFICIARIO</a:t>
            </a:r>
          </a:p>
        </p:txBody>
      </p:sp>
      <p:sp>
        <p:nvSpPr>
          <p:cNvPr id="13" name="Rectángulo 12"/>
          <p:cNvSpPr/>
          <p:nvPr/>
        </p:nvSpPr>
        <p:spPr>
          <a:xfrm>
            <a:off x="6616259" y="2722943"/>
            <a:ext cx="2393441" cy="99064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RUT</a:t>
            </a:r>
          </a:p>
          <a:p>
            <a:pPr algn="ctr"/>
            <a:r>
              <a:rPr lang="es-CL" sz="1400" dirty="0"/>
              <a:t>NOMBRE</a:t>
            </a:r>
          </a:p>
          <a:p>
            <a:pPr algn="ctr"/>
            <a:r>
              <a:rPr lang="es-CL" sz="1400" dirty="0"/>
              <a:t>DIRECCIÓN</a:t>
            </a:r>
          </a:p>
        </p:txBody>
      </p:sp>
      <p:sp>
        <p:nvSpPr>
          <p:cNvPr id="14" name="Rectángulo 13"/>
          <p:cNvSpPr/>
          <p:nvPr/>
        </p:nvSpPr>
        <p:spPr>
          <a:xfrm>
            <a:off x="4796790" y="4645749"/>
            <a:ext cx="2393441"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POLIZA</a:t>
            </a:r>
          </a:p>
        </p:txBody>
      </p:sp>
      <p:sp>
        <p:nvSpPr>
          <p:cNvPr id="15" name="Rectángulo 14"/>
          <p:cNvSpPr/>
          <p:nvPr/>
        </p:nvSpPr>
        <p:spPr>
          <a:xfrm>
            <a:off x="4796790" y="5121808"/>
            <a:ext cx="2393441" cy="99064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#POLIZA</a:t>
            </a:r>
          </a:p>
          <a:p>
            <a:pPr algn="ctr"/>
            <a:r>
              <a:rPr lang="es-CL" sz="1400" u="sng" dirty="0"/>
              <a:t>FECHA, MONTO</a:t>
            </a:r>
          </a:p>
          <a:p>
            <a:pPr algn="ctr"/>
            <a:r>
              <a:rPr lang="es-CL" sz="1400" dirty="0"/>
              <a:t>RUT - A</a:t>
            </a:r>
          </a:p>
          <a:p>
            <a:pPr algn="ctr"/>
            <a:r>
              <a:rPr lang="es-CL" sz="1400" dirty="0"/>
              <a:t>RUT - B</a:t>
            </a:r>
          </a:p>
        </p:txBody>
      </p:sp>
      <p:grpSp>
        <p:nvGrpSpPr>
          <p:cNvPr id="16" name="Grupo 15"/>
          <p:cNvGrpSpPr/>
          <p:nvPr/>
        </p:nvGrpSpPr>
        <p:grpSpPr>
          <a:xfrm rot="10800000">
            <a:off x="5608515" y="3134284"/>
            <a:ext cx="269036" cy="1381444"/>
            <a:chOff x="2547399" y="4040154"/>
            <a:chExt cx="269036" cy="1381444"/>
          </a:xfrm>
        </p:grpSpPr>
        <p:cxnSp>
          <p:nvCxnSpPr>
            <p:cNvPr id="21" name="Conector recto de flecha 20"/>
            <p:cNvCxnSpPr/>
            <p:nvPr/>
          </p:nvCxnSpPr>
          <p:spPr>
            <a:xfrm rot="10800000" flipV="1">
              <a:off x="2551742" y="4176241"/>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Conector recto de flecha 21"/>
            <p:cNvCxnSpPr/>
            <p:nvPr/>
          </p:nvCxnSpPr>
          <p:spPr>
            <a:xfrm rot="16200000" flipV="1">
              <a:off x="2681917" y="5287080"/>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Conector recto de flecha 22"/>
            <p:cNvCxnSpPr/>
            <p:nvPr/>
          </p:nvCxnSpPr>
          <p:spPr>
            <a:xfrm rot="10800000" flipV="1">
              <a:off x="2551741" y="4040154"/>
              <a:ext cx="0" cy="1381444"/>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24" name="Grupo 23"/>
          <p:cNvGrpSpPr/>
          <p:nvPr/>
        </p:nvGrpSpPr>
        <p:grpSpPr>
          <a:xfrm rot="10800000" flipH="1">
            <a:off x="6168522" y="3134284"/>
            <a:ext cx="269036" cy="1381444"/>
            <a:chOff x="2547399" y="4040154"/>
            <a:chExt cx="269036" cy="1381444"/>
          </a:xfrm>
        </p:grpSpPr>
        <p:cxnSp>
          <p:nvCxnSpPr>
            <p:cNvPr id="25" name="Conector recto de flecha 24"/>
            <p:cNvCxnSpPr/>
            <p:nvPr/>
          </p:nvCxnSpPr>
          <p:spPr>
            <a:xfrm rot="10800000" flipV="1">
              <a:off x="2551742" y="4176241"/>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Conector recto de flecha 25"/>
            <p:cNvCxnSpPr/>
            <p:nvPr/>
          </p:nvCxnSpPr>
          <p:spPr>
            <a:xfrm rot="16200000" flipV="1">
              <a:off x="2681917" y="5287080"/>
              <a:ext cx="0" cy="269036"/>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Conector recto de flecha 26"/>
            <p:cNvCxnSpPr/>
            <p:nvPr/>
          </p:nvCxnSpPr>
          <p:spPr>
            <a:xfrm rot="10800000" flipV="1">
              <a:off x="2551741" y="4040154"/>
              <a:ext cx="0" cy="1381444"/>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50469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5" name="Rectángulo redondeado 4"/>
          <p:cNvSpPr/>
          <p:nvPr/>
        </p:nvSpPr>
        <p:spPr>
          <a:xfrm>
            <a:off x="1572184" y="2068415"/>
            <a:ext cx="7490793" cy="601205"/>
          </a:xfrm>
          <a:prstGeom prst="roundRect">
            <a:avLst/>
          </a:prstGeom>
          <a:solidFill>
            <a:schemeClr val="bg1">
              <a:lumMod val="5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419" sz="2400" dirty="0"/>
              <a:t>Múltiples asociaciones en el Modelo de Datos</a:t>
            </a:r>
            <a:endParaRPr lang="es-ES" sz="2400" dirty="0"/>
          </a:p>
        </p:txBody>
      </p:sp>
      <p:sp>
        <p:nvSpPr>
          <p:cNvPr id="8" name="Título 1"/>
          <p:cNvSpPr>
            <a:spLocks noGrp="1"/>
          </p:cNvSpPr>
          <p:nvPr>
            <p:ph type="title"/>
          </p:nvPr>
        </p:nvSpPr>
        <p:spPr>
          <a:xfrm>
            <a:off x="838200" y="885632"/>
            <a:ext cx="10515600" cy="805056"/>
          </a:xfrm>
        </p:spPr>
        <p:txBody>
          <a:bodyPr>
            <a:normAutofit/>
          </a:bodyPr>
          <a:lstStyle/>
          <a:p>
            <a:r>
              <a:rPr lang="es-419" sz="3200" dirty="0"/>
              <a:t>Tema 6. Múltiples asociaciones en el modelo de datos </a:t>
            </a:r>
            <a:endParaRPr lang="es-ES" sz="3200" dirty="0"/>
          </a:p>
        </p:txBody>
      </p:sp>
      <p:grpSp>
        <p:nvGrpSpPr>
          <p:cNvPr id="3" name="Grupo 2"/>
          <p:cNvGrpSpPr/>
          <p:nvPr/>
        </p:nvGrpSpPr>
        <p:grpSpPr>
          <a:xfrm>
            <a:off x="4511432" y="3895330"/>
            <a:ext cx="1606911" cy="1"/>
            <a:chOff x="4203650" y="3987928"/>
            <a:chExt cx="1606911" cy="1"/>
          </a:xfrm>
        </p:grpSpPr>
        <p:cxnSp>
          <p:nvCxnSpPr>
            <p:cNvPr id="11" name="Conector recto de flecha 10"/>
            <p:cNvCxnSpPr/>
            <p:nvPr/>
          </p:nvCxnSpPr>
          <p:spPr>
            <a:xfrm rot="16200000" flipV="1">
              <a:off x="5425615" y="3780322"/>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Conector recto de flecha 11"/>
            <p:cNvCxnSpPr/>
            <p:nvPr/>
          </p:nvCxnSpPr>
          <p:spPr>
            <a:xfrm>
              <a:off x="4203650" y="3987929"/>
              <a:ext cx="1606911" cy="0"/>
            </a:xfrm>
            <a:prstGeom prst="straightConnector1">
              <a:avLst/>
            </a:prstGeom>
            <a:ln w="28575">
              <a:solidFill>
                <a:srgbClr val="222A35"/>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13" name="Rectángulo 12"/>
          <p:cNvSpPr/>
          <p:nvPr/>
        </p:nvSpPr>
        <p:spPr>
          <a:xfrm>
            <a:off x="1920660" y="3161284"/>
            <a:ext cx="2394000"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PERSONA</a:t>
            </a:r>
          </a:p>
        </p:txBody>
      </p:sp>
      <p:sp>
        <p:nvSpPr>
          <p:cNvPr id="14" name="Rectángulo 13"/>
          <p:cNvSpPr/>
          <p:nvPr/>
        </p:nvSpPr>
        <p:spPr>
          <a:xfrm>
            <a:off x="1920660" y="3637343"/>
            <a:ext cx="2394000" cy="99064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RUT</a:t>
            </a:r>
          </a:p>
          <a:p>
            <a:pPr algn="ctr"/>
            <a:r>
              <a:rPr lang="es-CL" sz="1400" dirty="0"/>
              <a:t>NOMBRE</a:t>
            </a:r>
          </a:p>
          <a:p>
            <a:pPr algn="ctr"/>
            <a:r>
              <a:rPr lang="es-CL" sz="1400" dirty="0"/>
              <a:t>DIRECCIÓN</a:t>
            </a:r>
          </a:p>
        </p:txBody>
      </p:sp>
      <p:sp>
        <p:nvSpPr>
          <p:cNvPr id="15" name="Rectángulo 14"/>
          <p:cNvSpPr/>
          <p:nvPr/>
        </p:nvSpPr>
        <p:spPr>
          <a:xfrm>
            <a:off x="6266775" y="3161284"/>
            <a:ext cx="2393441"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POLIZA</a:t>
            </a:r>
          </a:p>
        </p:txBody>
      </p:sp>
      <p:sp>
        <p:nvSpPr>
          <p:cNvPr id="16" name="Rectángulo 15"/>
          <p:cNvSpPr/>
          <p:nvPr/>
        </p:nvSpPr>
        <p:spPr>
          <a:xfrm>
            <a:off x="6266775" y="3637343"/>
            <a:ext cx="2393441" cy="990641"/>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u="sng" dirty="0"/>
              <a:t>#POLIZA</a:t>
            </a:r>
          </a:p>
          <a:p>
            <a:pPr algn="ctr"/>
            <a:r>
              <a:rPr lang="es-CL" sz="1400" u="sng" dirty="0"/>
              <a:t>FECHA, MONTO</a:t>
            </a:r>
          </a:p>
          <a:p>
            <a:pPr algn="ctr"/>
            <a:r>
              <a:rPr lang="es-CL" sz="1400" dirty="0"/>
              <a:t>RUT – A, RUT - B</a:t>
            </a:r>
          </a:p>
        </p:txBody>
      </p:sp>
      <p:sp>
        <p:nvSpPr>
          <p:cNvPr id="20" name="CuadroTexto 19"/>
          <p:cNvSpPr txBox="1"/>
          <p:nvPr/>
        </p:nvSpPr>
        <p:spPr>
          <a:xfrm>
            <a:off x="3907021" y="3539011"/>
            <a:ext cx="2612501" cy="338554"/>
          </a:xfrm>
          <a:prstGeom prst="rect">
            <a:avLst/>
          </a:prstGeom>
          <a:noFill/>
        </p:spPr>
        <p:txBody>
          <a:bodyPr wrap="square" rtlCol="0">
            <a:spAutoFit/>
          </a:bodyPr>
          <a:lstStyle/>
          <a:p>
            <a:pPr algn="ctr"/>
            <a:r>
              <a:rPr lang="es-CL" sz="1600" dirty="0"/>
              <a:t>Asegurado</a:t>
            </a:r>
          </a:p>
        </p:txBody>
      </p:sp>
      <p:sp>
        <p:nvSpPr>
          <p:cNvPr id="21" name="CuadroTexto 20"/>
          <p:cNvSpPr txBox="1"/>
          <p:nvPr/>
        </p:nvSpPr>
        <p:spPr>
          <a:xfrm>
            <a:off x="3907021" y="4158657"/>
            <a:ext cx="2612501" cy="338554"/>
          </a:xfrm>
          <a:prstGeom prst="rect">
            <a:avLst/>
          </a:prstGeom>
          <a:noFill/>
        </p:spPr>
        <p:txBody>
          <a:bodyPr wrap="square" rtlCol="0">
            <a:spAutoFit/>
          </a:bodyPr>
          <a:lstStyle/>
          <a:p>
            <a:pPr algn="ctr"/>
            <a:r>
              <a:rPr lang="es-CL" sz="1600" dirty="0"/>
              <a:t>Beneficiario</a:t>
            </a:r>
          </a:p>
        </p:txBody>
      </p:sp>
      <p:grpSp>
        <p:nvGrpSpPr>
          <p:cNvPr id="22" name="Grupo 21"/>
          <p:cNvGrpSpPr/>
          <p:nvPr/>
        </p:nvGrpSpPr>
        <p:grpSpPr>
          <a:xfrm>
            <a:off x="4511432" y="4497211"/>
            <a:ext cx="1606911" cy="1"/>
            <a:chOff x="4203650" y="3987928"/>
            <a:chExt cx="1606911" cy="1"/>
          </a:xfrm>
        </p:grpSpPr>
        <p:cxnSp>
          <p:nvCxnSpPr>
            <p:cNvPr id="23" name="Conector recto de flecha 22"/>
            <p:cNvCxnSpPr/>
            <p:nvPr/>
          </p:nvCxnSpPr>
          <p:spPr>
            <a:xfrm rot="16200000" flipV="1">
              <a:off x="5425615" y="3780322"/>
              <a:ext cx="0" cy="415212"/>
            </a:xfrm>
            <a:prstGeom prst="straightConnector1">
              <a:avLst/>
            </a:prstGeom>
            <a:ln w="28575">
              <a:solidFill>
                <a:schemeClr val="tx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Conector recto de flecha 23"/>
            <p:cNvCxnSpPr/>
            <p:nvPr/>
          </p:nvCxnSpPr>
          <p:spPr>
            <a:xfrm>
              <a:off x="4203650" y="3987929"/>
              <a:ext cx="1606911" cy="0"/>
            </a:xfrm>
            <a:prstGeom prst="straightConnector1">
              <a:avLst/>
            </a:prstGeom>
            <a:ln w="28575">
              <a:solidFill>
                <a:srgbClr val="222A35"/>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96400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7" name="CuadroTexto 6"/>
          <p:cNvSpPr txBox="1"/>
          <p:nvPr/>
        </p:nvSpPr>
        <p:spPr>
          <a:xfrm>
            <a:off x="0" y="2718817"/>
            <a:ext cx="7822303" cy="1569660"/>
          </a:xfrm>
          <a:prstGeom prst="rect">
            <a:avLst/>
          </a:prstGeom>
          <a:solidFill>
            <a:schemeClr val="accent1">
              <a:lumMod val="50000"/>
            </a:schemeClr>
          </a:solidFill>
        </p:spPr>
        <p:txBody>
          <a:bodyPr wrap="square" rtlCol="0">
            <a:spAutoFit/>
          </a:bodyPr>
          <a:lstStyle/>
          <a:p>
            <a:r>
              <a:rPr lang="es-CL" sz="4800" dirty="0">
                <a:solidFill>
                  <a:schemeClr val="bg1"/>
                </a:solidFill>
              </a:rPr>
              <a:t>¿Qué aprenderemos </a:t>
            </a:r>
          </a:p>
          <a:p>
            <a:r>
              <a:rPr lang="es-CL" sz="4800" dirty="0">
                <a:solidFill>
                  <a:schemeClr val="bg1"/>
                </a:solidFill>
              </a:rPr>
              <a:t>en esta clase?</a:t>
            </a:r>
          </a:p>
        </p:txBody>
      </p:sp>
      <p:pic>
        <p:nvPicPr>
          <p:cNvPr id="8" name="Picture 4"/>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8552674" y="1289580"/>
            <a:ext cx="3267852" cy="4900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46773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8" name="Título 1"/>
          <p:cNvSpPr>
            <a:spLocks noGrp="1"/>
          </p:cNvSpPr>
          <p:nvPr>
            <p:ph type="title"/>
          </p:nvPr>
        </p:nvSpPr>
        <p:spPr>
          <a:xfrm>
            <a:off x="567560" y="1050563"/>
            <a:ext cx="10515600" cy="805056"/>
          </a:xfrm>
        </p:spPr>
        <p:txBody>
          <a:bodyPr>
            <a:normAutofit/>
          </a:bodyPr>
          <a:lstStyle/>
          <a:p>
            <a:r>
              <a:rPr lang="es-419" sz="3000" b="1" dirty="0">
                <a:latin typeface="+mn-lt"/>
              </a:rPr>
              <a:t>Referencias bibliográficas</a:t>
            </a:r>
            <a:endParaRPr lang="es-ES" sz="3000" b="1" dirty="0">
              <a:latin typeface="+mn-lt"/>
            </a:endParaRPr>
          </a:p>
        </p:txBody>
      </p:sp>
      <p:sp>
        <p:nvSpPr>
          <p:cNvPr id="10" name="Rectángulo 9"/>
          <p:cNvSpPr/>
          <p:nvPr/>
        </p:nvSpPr>
        <p:spPr>
          <a:xfrm>
            <a:off x="567560" y="2020550"/>
            <a:ext cx="10335491" cy="1077218"/>
          </a:xfrm>
          <a:prstGeom prst="rect">
            <a:avLst/>
          </a:prstGeom>
        </p:spPr>
        <p:txBody>
          <a:bodyPr wrap="square">
            <a:spAutoFit/>
          </a:bodyPr>
          <a:lstStyle/>
          <a:p>
            <a:r>
              <a:rPr lang="es-ES" sz="2000" dirty="0"/>
              <a:t>Johnson, F., y Rubio, J. M. (2009). </a:t>
            </a:r>
            <a:r>
              <a:rPr lang="es-ES" sz="2000" i="1" dirty="0"/>
              <a:t>Base de datos</a:t>
            </a:r>
            <a:r>
              <a:rPr lang="es-ES" sz="2000" dirty="0"/>
              <a:t>. Recuperado el 28 de junio de 2017, de: http://zeus.inf.ucv.cl/~jrubio/docs/2009-01/INF%20340/Capitulo%20III%20-%20Parte%201.pdf </a:t>
            </a:r>
          </a:p>
          <a:p>
            <a:endParaRPr lang="es-ES" sz="2400" dirty="0"/>
          </a:p>
        </p:txBody>
      </p:sp>
    </p:spTree>
    <p:extLst>
      <p:ext uri="{BB962C8B-B14F-4D97-AF65-F5344CB8AC3E}">
        <p14:creationId xmlns:p14="http://schemas.microsoft.com/office/powerpoint/2010/main" val="2965495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4372303" y="2644170"/>
            <a:ext cx="7819697" cy="1569660"/>
          </a:xfrm>
          <a:prstGeom prst="rect">
            <a:avLst/>
          </a:prstGeom>
          <a:solidFill>
            <a:schemeClr val="accent1">
              <a:lumMod val="50000"/>
            </a:schemeClr>
          </a:solidFill>
        </p:spPr>
        <p:txBody>
          <a:bodyPr wrap="square" rtlCol="0">
            <a:spAutoFit/>
          </a:bodyPr>
          <a:lstStyle/>
          <a:p>
            <a:r>
              <a:rPr lang="es-CL" sz="4800" dirty="0">
                <a:solidFill>
                  <a:schemeClr val="bg1"/>
                </a:solidFill>
              </a:rPr>
              <a:t>¿Qué aprendimos </a:t>
            </a:r>
          </a:p>
          <a:p>
            <a:r>
              <a:rPr lang="es-CL" sz="4800" dirty="0">
                <a:solidFill>
                  <a:schemeClr val="bg1"/>
                </a:solidFill>
              </a:rPr>
              <a:t>en esta clase?</a:t>
            </a:r>
          </a:p>
        </p:txBody>
      </p:sp>
      <p:pic>
        <p:nvPicPr>
          <p:cNvPr id="5" name="Picture 4"/>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351649" y="1289580"/>
            <a:ext cx="3267852" cy="4900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7828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7" name="Título 1"/>
          <p:cNvSpPr>
            <a:spLocks noGrp="1"/>
          </p:cNvSpPr>
          <p:nvPr>
            <p:ph type="title"/>
          </p:nvPr>
        </p:nvSpPr>
        <p:spPr>
          <a:xfrm>
            <a:off x="838200" y="885632"/>
            <a:ext cx="10515600" cy="805056"/>
          </a:xfrm>
        </p:spPr>
        <p:txBody>
          <a:bodyPr>
            <a:normAutofit/>
          </a:bodyPr>
          <a:lstStyle/>
          <a:p>
            <a:r>
              <a:rPr lang="es-419" sz="3200" dirty="0"/>
              <a:t>Tema 1. Relaciones de entidades en un modelo de datos</a:t>
            </a:r>
            <a:endParaRPr lang="es-ES" sz="3200" dirty="0"/>
          </a:p>
        </p:txBody>
      </p:sp>
      <p:sp>
        <p:nvSpPr>
          <p:cNvPr id="5" name="CuadroTexto 4"/>
          <p:cNvSpPr txBox="1"/>
          <p:nvPr/>
        </p:nvSpPr>
        <p:spPr>
          <a:xfrm>
            <a:off x="1039091" y="1690688"/>
            <a:ext cx="9206345" cy="830997"/>
          </a:xfrm>
          <a:prstGeom prst="rect">
            <a:avLst/>
          </a:prstGeom>
          <a:noFill/>
        </p:spPr>
        <p:txBody>
          <a:bodyPr wrap="square" rtlCol="0">
            <a:spAutoFit/>
          </a:bodyPr>
          <a:lstStyle/>
          <a:p>
            <a:r>
              <a:rPr lang="es-CL" sz="2400" dirty="0"/>
              <a:t>Para representar los datos de una determinada realidad, se considerarán dos aspectos básicos del modelamiento de datos: </a:t>
            </a:r>
          </a:p>
        </p:txBody>
      </p:sp>
      <p:graphicFrame>
        <p:nvGraphicFramePr>
          <p:cNvPr id="8" name="Diagrama 7"/>
          <p:cNvGraphicFramePr/>
          <p:nvPr>
            <p:extLst>
              <p:ext uri="{D42A27DB-BD31-4B8C-83A1-F6EECF244321}">
                <p14:modId xmlns:p14="http://schemas.microsoft.com/office/powerpoint/2010/main" val="471028718"/>
              </p:ext>
            </p:extLst>
          </p:nvPr>
        </p:nvGraphicFramePr>
        <p:xfrm>
          <a:off x="2032000" y="2249693"/>
          <a:ext cx="8128000" cy="327044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260765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885632"/>
            <a:ext cx="10515600" cy="805056"/>
          </a:xfrm>
        </p:spPr>
        <p:txBody>
          <a:bodyPr>
            <a:normAutofit/>
          </a:bodyPr>
          <a:lstStyle/>
          <a:p>
            <a:r>
              <a:rPr lang="es-419" sz="3200" dirty="0"/>
              <a:t>Tema 2. Entidad</a:t>
            </a:r>
            <a:endParaRPr lang="es-ES" sz="3200" dirty="0"/>
          </a:p>
        </p:txBody>
      </p:sp>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5" name="CuadroTexto 4"/>
          <p:cNvSpPr txBox="1"/>
          <p:nvPr/>
        </p:nvSpPr>
        <p:spPr>
          <a:xfrm>
            <a:off x="1025236" y="1821495"/>
            <a:ext cx="10758055" cy="830997"/>
          </a:xfrm>
          <a:prstGeom prst="rect">
            <a:avLst/>
          </a:prstGeom>
          <a:noFill/>
        </p:spPr>
        <p:txBody>
          <a:bodyPr wrap="square" rtlCol="0">
            <a:spAutoFit/>
          </a:bodyPr>
          <a:lstStyle/>
          <a:p>
            <a:r>
              <a:rPr lang="es-CL" sz="2400" dirty="0"/>
              <a:t>Una entidad es un objeto, evento o persona sobre la cual la organización decide coleccionar y almacenar datos. </a:t>
            </a:r>
          </a:p>
        </p:txBody>
      </p:sp>
      <p:sp>
        <p:nvSpPr>
          <p:cNvPr id="8" name="CuadroTexto 7"/>
          <p:cNvSpPr txBox="1"/>
          <p:nvPr/>
        </p:nvSpPr>
        <p:spPr>
          <a:xfrm>
            <a:off x="5756564" y="3553691"/>
            <a:ext cx="3366654" cy="461665"/>
          </a:xfrm>
          <a:prstGeom prst="rect">
            <a:avLst/>
          </a:prstGeom>
          <a:noFill/>
        </p:spPr>
        <p:txBody>
          <a:bodyPr wrap="square" rtlCol="0">
            <a:spAutoFit/>
          </a:bodyPr>
          <a:lstStyle/>
          <a:p>
            <a:r>
              <a:rPr lang="es-CL" sz="2400" dirty="0"/>
              <a:t>Entidad A</a:t>
            </a:r>
          </a:p>
        </p:txBody>
      </p:sp>
      <p:sp>
        <p:nvSpPr>
          <p:cNvPr id="9" name="CuadroTexto 8"/>
          <p:cNvSpPr txBox="1"/>
          <p:nvPr/>
        </p:nvSpPr>
        <p:spPr>
          <a:xfrm>
            <a:off x="5756564" y="5325957"/>
            <a:ext cx="4052454" cy="461665"/>
          </a:xfrm>
          <a:prstGeom prst="rect">
            <a:avLst/>
          </a:prstGeom>
          <a:noFill/>
        </p:spPr>
        <p:txBody>
          <a:bodyPr wrap="square" rtlCol="0">
            <a:spAutoFit/>
          </a:bodyPr>
          <a:lstStyle/>
          <a:p>
            <a:r>
              <a:rPr lang="es-CL" sz="2400" dirty="0"/>
              <a:t>Entidad A con atributos a, b y c</a:t>
            </a:r>
          </a:p>
        </p:txBody>
      </p:sp>
      <p:sp>
        <p:nvSpPr>
          <p:cNvPr id="11" name="Rectángulo 10"/>
          <p:cNvSpPr/>
          <p:nvPr/>
        </p:nvSpPr>
        <p:spPr>
          <a:xfrm>
            <a:off x="1837233" y="3267984"/>
            <a:ext cx="2930769" cy="1008184"/>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A</a:t>
            </a:r>
          </a:p>
        </p:txBody>
      </p:sp>
      <p:sp>
        <p:nvSpPr>
          <p:cNvPr id="12" name="Rectángulo 11"/>
          <p:cNvSpPr/>
          <p:nvPr/>
        </p:nvSpPr>
        <p:spPr>
          <a:xfrm>
            <a:off x="1837233" y="4717473"/>
            <a:ext cx="2930769" cy="1008184"/>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A</a:t>
            </a:r>
          </a:p>
        </p:txBody>
      </p:sp>
      <p:sp>
        <p:nvSpPr>
          <p:cNvPr id="25" name="Rectángulo 24"/>
          <p:cNvSpPr/>
          <p:nvPr/>
        </p:nvSpPr>
        <p:spPr>
          <a:xfrm>
            <a:off x="1837234" y="5767138"/>
            <a:ext cx="951526" cy="885589"/>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solidFill>
                  <a:schemeClr val="tx2">
                    <a:lumMod val="50000"/>
                  </a:schemeClr>
                </a:solidFill>
              </a:rPr>
              <a:t>a</a:t>
            </a:r>
          </a:p>
        </p:txBody>
      </p:sp>
      <p:sp>
        <p:nvSpPr>
          <p:cNvPr id="26" name="Rectángulo 25"/>
          <p:cNvSpPr/>
          <p:nvPr/>
        </p:nvSpPr>
        <p:spPr>
          <a:xfrm>
            <a:off x="2826278" y="5767138"/>
            <a:ext cx="951526" cy="885589"/>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solidFill>
                  <a:schemeClr val="bg1"/>
                </a:solidFill>
              </a:rPr>
              <a:t>b</a:t>
            </a:r>
          </a:p>
        </p:txBody>
      </p:sp>
      <p:sp>
        <p:nvSpPr>
          <p:cNvPr id="27" name="Rectángulo 26"/>
          <p:cNvSpPr/>
          <p:nvPr/>
        </p:nvSpPr>
        <p:spPr>
          <a:xfrm>
            <a:off x="3816476" y="5767138"/>
            <a:ext cx="951526" cy="885589"/>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solidFill>
                  <a:schemeClr val="tx2">
                    <a:lumMod val="50000"/>
                  </a:schemeClr>
                </a:solidFill>
              </a:rPr>
              <a:t>c</a:t>
            </a:r>
          </a:p>
        </p:txBody>
      </p:sp>
    </p:spTree>
    <p:extLst>
      <p:ext uri="{BB962C8B-B14F-4D97-AF65-F5344CB8AC3E}">
        <p14:creationId xmlns:p14="http://schemas.microsoft.com/office/powerpoint/2010/main" val="2904969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8" name="Título 1"/>
          <p:cNvSpPr>
            <a:spLocks noGrp="1"/>
          </p:cNvSpPr>
          <p:nvPr>
            <p:ph type="title"/>
          </p:nvPr>
        </p:nvSpPr>
        <p:spPr>
          <a:xfrm>
            <a:off x="838200" y="885632"/>
            <a:ext cx="10515600" cy="805056"/>
          </a:xfrm>
        </p:spPr>
        <p:txBody>
          <a:bodyPr>
            <a:normAutofit/>
          </a:bodyPr>
          <a:lstStyle/>
          <a:p>
            <a:r>
              <a:rPr lang="es-419" sz="3200" dirty="0"/>
              <a:t>Tema 3. Asociaciones </a:t>
            </a:r>
            <a:endParaRPr lang="es-ES" sz="3200" dirty="0"/>
          </a:p>
        </p:txBody>
      </p:sp>
      <p:sp>
        <p:nvSpPr>
          <p:cNvPr id="9" name="CuadroTexto 8"/>
          <p:cNvSpPr txBox="1"/>
          <p:nvPr/>
        </p:nvSpPr>
        <p:spPr>
          <a:xfrm>
            <a:off x="838200" y="1690688"/>
            <a:ext cx="10758055" cy="4524315"/>
          </a:xfrm>
          <a:prstGeom prst="rect">
            <a:avLst/>
          </a:prstGeom>
          <a:noFill/>
        </p:spPr>
        <p:txBody>
          <a:bodyPr wrap="square" rtlCol="0">
            <a:spAutoFit/>
          </a:bodyPr>
          <a:lstStyle/>
          <a:p>
            <a:endParaRPr lang="es-CL" sz="2400" dirty="0"/>
          </a:p>
          <a:p>
            <a:r>
              <a:rPr lang="es-CL" sz="2400" dirty="0"/>
              <a:t>Corresponde a una conexión lógica entre entidades. En ella podemos encontrar los siguientes tipos de asociaciones: </a:t>
            </a:r>
          </a:p>
          <a:p>
            <a:endParaRPr lang="es-CL" sz="2400" dirty="0"/>
          </a:p>
          <a:p>
            <a:pPr marL="342900" indent="-342900">
              <a:buFont typeface="Arial" panose="020B0604020202020204" pitchFamily="34" charset="0"/>
              <a:buChar char="•"/>
            </a:pPr>
            <a:r>
              <a:rPr lang="es-CL" sz="2400" dirty="0"/>
              <a:t>Asociaciones de tipo UNA. </a:t>
            </a:r>
          </a:p>
          <a:p>
            <a:pPr marL="342900" indent="-342900">
              <a:buFont typeface="Arial" panose="020B0604020202020204" pitchFamily="34" charset="0"/>
              <a:buChar char="•"/>
            </a:pPr>
            <a:r>
              <a:rPr lang="es-CL" sz="2400" dirty="0"/>
              <a:t>Asociaciones de tipo MUCHAS. </a:t>
            </a:r>
          </a:p>
          <a:p>
            <a:pPr marL="342900" indent="-342900">
              <a:buFont typeface="Arial" panose="020B0604020202020204" pitchFamily="34" charset="0"/>
              <a:buChar char="•"/>
            </a:pPr>
            <a:r>
              <a:rPr lang="es-CL" sz="2400" dirty="0"/>
              <a:t>Asociación condicional. </a:t>
            </a:r>
          </a:p>
          <a:p>
            <a:pPr marL="342900" indent="-342900">
              <a:buFont typeface="Arial" panose="020B0604020202020204" pitchFamily="34" charset="0"/>
              <a:buChar char="•"/>
            </a:pPr>
            <a:r>
              <a:rPr lang="es-CL" sz="2400" dirty="0"/>
              <a:t>Asociación en ambos sentidos. </a:t>
            </a:r>
          </a:p>
          <a:p>
            <a:pPr marL="342900" indent="-342900">
              <a:buFont typeface="Arial" panose="020B0604020202020204" pitchFamily="34" charset="0"/>
              <a:buChar char="•"/>
            </a:pPr>
            <a:r>
              <a:rPr lang="es-419" sz="2400" dirty="0"/>
              <a:t>Asociación recursivas (Loops).</a:t>
            </a:r>
            <a:endParaRPr lang="es-ES" sz="2400" dirty="0"/>
          </a:p>
          <a:p>
            <a:pPr algn="r"/>
            <a:endParaRPr lang="es-CL" sz="2400" dirty="0"/>
          </a:p>
          <a:p>
            <a:pPr algn="r"/>
            <a:r>
              <a:rPr lang="es-CL" sz="2400" dirty="0"/>
              <a:t>¡Veamos!</a:t>
            </a:r>
          </a:p>
          <a:p>
            <a:endParaRPr lang="es-CL" sz="2400" dirty="0"/>
          </a:p>
        </p:txBody>
      </p:sp>
    </p:spTree>
    <p:extLst>
      <p:ext uri="{BB962C8B-B14F-4D97-AF65-F5344CB8AC3E}">
        <p14:creationId xmlns:p14="http://schemas.microsoft.com/office/powerpoint/2010/main" val="1562577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10" name="CuadroTexto 9"/>
          <p:cNvSpPr txBox="1"/>
          <p:nvPr/>
        </p:nvSpPr>
        <p:spPr>
          <a:xfrm>
            <a:off x="1163782" y="2582786"/>
            <a:ext cx="10390909" cy="830997"/>
          </a:xfrm>
          <a:prstGeom prst="rect">
            <a:avLst/>
          </a:prstGeom>
          <a:noFill/>
        </p:spPr>
        <p:txBody>
          <a:bodyPr wrap="square" rtlCol="0">
            <a:spAutoFit/>
          </a:bodyPr>
          <a:lstStyle/>
          <a:p>
            <a:r>
              <a:rPr lang="es-CL" sz="2400" dirty="0"/>
              <a:t>Corresponde a la asociación de tipo “A UNA”, en donde habrá una relación de “una” entidad A con una entidad B (y “solo a una entidad B”).</a:t>
            </a:r>
          </a:p>
        </p:txBody>
      </p:sp>
      <p:sp>
        <p:nvSpPr>
          <p:cNvPr id="11" name="CuadroTexto 10"/>
          <p:cNvSpPr txBox="1"/>
          <p:nvPr/>
        </p:nvSpPr>
        <p:spPr>
          <a:xfrm>
            <a:off x="1163782" y="3818785"/>
            <a:ext cx="1724890" cy="461665"/>
          </a:xfrm>
          <a:prstGeom prst="rect">
            <a:avLst/>
          </a:prstGeom>
          <a:noFill/>
        </p:spPr>
        <p:txBody>
          <a:bodyPr wrap="square" rtlCol="0">
            <a:spAutoFit/>
          </a:bodyPr>
          <a:lstStyle/>
          <a:p>
            <a:r>
              <a:rPr lang="es-CL" sz="2400" dirty="0"/>
              <a:t>Ejemplo: </a:t>
            </a:r>
          </a:p>
        </p:txBody>
      </p:sp>
      <p:sp>
        <p:nvSpPr>
          <p:cNvPr id="12" name="Rectángulo 11"/>
          <p:cNvSpPr/>
          <p:nvPr/>
        </p:nvSpPr>
        <p:spPr>
          <a:xfrm>
            <a:off x="989981" y="1716119"/>
            <a:ext cx="3643946" cy="461665"/>
          </a:xfrm>
          <a:prstGeom prst="rect">
            <a:avLst/>
          </a:prstGeom>
        </p:spPr>
        <p:txBody>
          <a:bodyPr wrap="none">
            <a:spAutoFit/>
          </a:bodyPr>
          <a:lstStyle/>
          <a:p>
            <a:r>
              <a:rPr lang="es-CL" sz="2400" dirty="0"/>
              <a:t>3.1. Asociación de tipo UNA</a:t>
            </a:r>
          </a:p>
        </p:txBody>
      </p:sp>
      <p:sp>
        <p:nvSpPr>
          <p:cNvPr id="14" name="Título 1"/>
          <p:cNvSpPr>
            <a:spLocks noGrp="1"/>
          </p:cNvSpPr>
          <p:nvPr>
            <p:ph type="title"/>
          </p:nvPr>
        </p:nvSpPr>
        <p:spPr>
          <a:xfrm>
            <a:off x="838200" y="885632"/>
            <a:ext cx="10515600" cy="805056"/>
          </a:xfrm>
        </p:spPr>
        <p:txBody>
          <a:bodyPr>
            <a:normAutofit/>
          </a:bodyPr>
          <a:lstStyle/>
          <a:p>
            <a:r>
              <a:rPr lang="es-419" sz="3200" dirty="0"/>
              <a:t>Tema 3. Asociaciones </a:t>
            </a:r>
            <a:endParaRPr lang="es-ES" sz="3200" dirty="0"/>
          </a:p>
        </p:txBody>
      </p:sp>
      <p:sp>
        <p:nvSpPr>
          <p:cNvPr id="13" name="Rectángulo 12"/>
          <p:cNvSpPr/>
          <p:nvPr/>
        </p:nvSpPr>
        <p:spPr>
          <a:xfrm>
            <a:off x="3431122" y="4730621"/>
            <a:ext cx="1850006" cy="589156"/>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Paciente</a:t>
            </a:r>
          </a:p>
        </p:txBody>
      </p:sp>
      <p:cxnSp>
        <p:nvCxnSpPr>
          <p:cNvPr id="3" name="Conector recto de flecha 2"/>
          <p:cNvCxnSpPr/>
          <p:nvPr/>
        </p:nvCxnSpPr>
        <p:spPr>
          <a:xfrm>
            <a:off x="5421086" y="5026962"/>
            <a:ext cx="774441" cy="0"/>
          </a:xfrm>
          <a:prstGeom prst="straightConnector1">
            <a:avLst/>
          </a:prstGeom>
          <a:ln w="28575">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6256978" y="4730621"/>
            <a:ext cx="1850006" cy="589156"/>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Cama</a:t>
            </a:r>
          </a:p>
        </p:txBody>
      </p:sp>
    </p:spTree>
    <p:extLst>
      <p:ext uri="{BB962C8B-B14F-4D97-AF65-F5344CB8AC3E}">
        <p14:creationId xmlns:p14="http://schemas.microsoft.com/office/powerpoint/2010/main" val="20501184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5" name="CuadroTexto 4"/>
          <p:cNvSpPr txBox="1"/>
          <p:nvPr/>
        </p:nvSpPr>
        <p:spPr>
          <a:xfrm>
            <a:off x="1392382" y="3026453"/>
            <a:ext cx="6338454" cy="2308324"/>
          </a:xfrm>
          <a:prstGeom prst="rect">
            <a:avLst/>
          </a:prstGeom>
          <a:noFill/>
        </p:spPr>
        <p:txBody>
          <a:bodyPr wrap="square" rtlCol="0">
            <a:spAutoFit/>
          </a:bodyPr>
          <a:lstStyle/>
          <a:p>
            <a:r>
              <a:rPr lang="es-CL" sz="2400" dirty="0"/>
              <a:t>Corresponde a la asociación de tipo “MUCHAS”, las cuales se realizan entre entidades A y B.</a:t>
            </a:r>
          </a:p>
          <a:p>
            <a:r>
              <a:rPr lang="es-CL" sz="2400" dirty="0"/>
              <a:t>Este tipo de asociación se genera en un cierto período de tiempo, en donde habrá una ocurrencia de la entidad A que tiene cero, una o más ocurrencias de la entidad B asociada a ella. </a:t>
            </a:r>
          </a:p>
        </p:txBody>
      </p:sp>
      <p:sp>
        <p:nvSpPr>
          <p:cNvPr id="11" name="Rectángulo 10"/>
          <p:cNvSpPr/>
          <p:nvPr/>
        </p:nvSpPr>
        <p:spPr>
          <a:xfrm>
            <a:off x="989981" y="1716119"/>
            <a:ext cx="4204997" cy="461665"/>
          </a:xfrm>
          <a:prstGeom prst="rect">
            <a:avLst/>
          </a:prstGeom>
        </p:spPr>
        <p:txBody>
          <a:bodyPr wrap="none">
            <a:spAutoFit/>
          </a:bodyPr>
          <a:lstStyle/>
          <a:p>
            <a:r>
              <a:rPr lang="es-CL" sz="2400" dirty="0"/>
              <a:t>3.2. Asociación de tipo MUCHAS</a:t>
            </a:r>
          </a:p>
        </p:txBody>
      </p:sp>
      <p:sp>
        <p:nvSpPr>
          <p:cNvPr id="13" name="Título 1"/>
          <p:cNvSpPr>
            <a:spLocks noGrp="1"/>
          </p:cNvSpPr>
          <p:nvPr>
            <p:ph type="title"/>
          </p:nvPr>
        </p:nvSpPr>
        <p:spPr>
          <a:xfrm>
            <a:off x="838200" y="885632"/>
            <a:ext cx="10515600" cy="805056"/>
          </a:xfrm>
        </p:spPr>
        <p:txBody>
          <a:bodyPr>
            <a:normAutofit/>
          </a:bodyPr>
          <a:lstStyle/>
          <a:p>
            <a:r>
              <a:rPr lang="es-419" sz="3200" dirty="0"/>
              <a:t>Tema 3. Asociaciones </a:t>
            </a:r>
            <a:endParaRPr lang="es-ES" sz="3200" dirty="0"/>
          </a:p>
        </p:txBody>
      </p:sp>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b="33490"/>
          <a:stretch/>
        </p:blipFill>
        <p:spPr>
          <a:xfrm>
            <a:off x="7730836" y="1871063"/>
            <a:ext cx="3415490" cy="4986937"/>
          </a:xfrm>
          <a:prstGeom prst="rect">
            <a:avLst/>
          </a:prstGeom>
        </p:spPr>
      </p:pic>
    </p:spTree>
    <p:extLst>
      <p:ext uri="{BB962C8B-B14F-4D97-AF65-F5344CB8AC3E}">
        <p14:creationId xmlns:p14="http://schemas.microsoft.com/office/powerpoint/2010/main" val="1325517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6" name="CuadroTexto 5"/>
          <p:cNvSpPr txBox="1"/>
          <p:nvPr/>
        </p:nvSpPr>
        <p:spPr>
          <a:xfrm>
            <a:off x="1163782" y="2829599"/>
            <a:ext cx="10778836" cy="1200329"/>
          </a:xfrm>
          <a:prstGeom prst="rect">
            <a:avLst/>
          </a:prstGeom>
          <a:noFill/>
        </p:spPr>
        <p:txBody>
          <a:bodyPr wrap="square" rtlCol="0">
            <a:spAutoFit/>
          </a:bodyPr>
          <a:lstStyle/>
          <a:p>
            <a:r>
              <a:rPr lang="es-CL" sz="2400" dirty="0"/>
              <a:t>Este tipo de asociación establece que para una ocurrencia de la entidad A existen dos posibilidades: que exista una ocurrencia de una entidad asociada a ella o que no exista. </a:t>
            </a:r>
          </a:p>
        </p:txBody>
      </p:sp>
      <p:sp>
        <p:nvSpPr>
          <p:cNvPr id="11" name="Rectángulo 10"/>
          <p:cNvSpPr/>
          <p:nvPr/>
        </p:nvSpPr>
        <p:spPr>
          <a:xfrm>
            <a:off x="989981" y="1716119"/>
            <a:ext cx="3614131" cy="461665"/>
          </a:xfrm>
          <a:prstGeom prst="rect">
            <a:avLst/>
          </a:prstGeom>
        </p:spPr>
        <p:txBody>
          <a:bodyPr wrap="none">
            <a:spAutoFit/>
          </a:bodyPr>
          <a:lstStyle/>
          <a:p>
            <a:r>
              <a:rPr lang="es-CL" sz="2400" dirty="0"/>
              <a:t>3.3. Asociación condicional </a:t>
            </a:r>
          </a:p>
        </p:txBody>
      </p:sp>
      <p:sp>
        <p:nvSpPr>
          <p:cNvPr id="13" name="Título 1"/>
          <p:cNvSpPr>
            <a:spLocks noGrp="1"/>
          </p:cNvSpPr>
          <p:nvPr>
            <p:ph type="title"/>
          </p:nvPr>
        </p:nvSpPr>
        <p:spPr>
          <a:xfrm>
            <a:off x="838200" y="885632"/>
            <a:ext cx="10515600" cy="805056"/>
          </a:xfrm>
        </p:spPr>
        <p:txBody>
          <a:bodyPr>
            <a:normAutofit/>
          </a:bodyPr>
          <a:lstStyle/>
          <a:p>
            <a:r>
              <a:rPr lang="es-419" sz="3200" dirty="0"/>
              <a:t>Tema 3. Asociaciones </a:t>
            </a:r>
            <a:endParaRPr lang="es-ES" sz="3200" dirty="0"/>
          </a:p>
        </p:txBody>
      </p:sp>
      <p:sp>
        <p:nvSpPr>
          <p:cNvPr id="7" name="Rectángulo 6"/>
          <p:cNvSpPr/>
          <p:nvPr/>
        </p:nvSpPr>
        <p:spPr>
          <a:xfrm>
            <a:off x="5132365" y="4637069"/>
            <a:ext cx="1850006" cy="589156"/>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Paciente</a:t>
            </a:r>
          </a:p>
        </p:txBody>
      </p:sp>
      <p:cxnSp>
        <p:nvCxnSpPr>
          <p:cNvPr id="8" name="Conector recto de flecha 7"/>
          <p:cNvCxnSpPr/>
          <p:nvPr/>
        </p:nvCxnSpPr>
        <p:spPr>
          <a:xfrm>
            <a:off x="7122329" y="4933410"/>
            <a:ext cx="774441" cy="0"/>
          </a:xfrm>
          <a:prstGeom prst="straightConnector1">
            <a:avLst/>
          </a:prstGeom>
          <a:ln w="28575">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7958221" y="4637069"/>
            <a:ext cx="1850006" cy="589156"/>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Cama</a:t>
            </a:r>
          </a:p>
        </p:txBody>
      </p:sp>
      <p:sp>
        <p:nvSpPr>
          <p:cNvPr id="2" name="Elipse 1"/>
          <p:cNvSpPr/>
          <p:nvPr/>
        </p:nvSpPr>
        <p:spPr>
          <a:xfrm>
            <a:off x="7324344" y="4785695"/>
            <a:ext cx="291904" cy="291904"/>
          </a:xfrm>
          <a:prstGeom prst="ellipse">
            <a:avLst/>
          </a:prstGeom>
          <a:solidFill>
            <a:schemeClr val="bg1"/>
          </a:solidFill>
          <a:ln w="28575">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5" name="Imagen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05287" y="4467128"/>
            <a:ext cx="3070210" cy="1518194"/>
          </a:xfrm>
          <a:prstGeom prst="rect">
            <a:avLst/>
          </a:prstGeom>
        </p:spPr>
      </p:pic>
    </p:spTree>
    <p:extLst>
      <p:ext uri="{BB962C8B-B14F-4D97-AF65-F5344CB8AC3E}">
        <p14:creationId xmlns:p14="http://schemas.microsoft.com/office/powerpoint/2010/main" val="1056259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6" name="CuadroTexto 5"/>
          <p:cNvSpPr txBox="1"/>
          <p:nvPr/>
        </p:nvSpPr>
        <p:spPr>
          <a:xfrm>
            <a:off x="1151792" y="2463288"/>
            <a:ext cx="10190018" cy="1200329"/>
          </a:xfrm>
          <a:prstGeom prst="rect">
            <a:avLst/>
          </a:prstGeom>
          <a:noFill/>
        </p:spPr>
        <p:txBody>
          <a:bodyPr wrap="square" rtlCol="0">
            <a:spAutoFit/>
          </a:bodyPr>
          <a:lstStyle/>
          <a:p>
            <a:r>
              <a:rPr lang="es-CL" sz="2400" dirty="0"/>
              <a:t>En este tipo de asociación, si existe una asociación entre ocurrencias de la entidad A con la B, también existe B con A.</a:t>
            </a:r>
          </a:p>
          <a:p>
            <a:r>
              <a:rPr lang="es-CL" sz="2400" dirty="0"/>
              <a:t>Este genera tres tipos de asociaciones: </a:t>
            </a:r>
          </a:p>
        </p:txBody>
      </p:sp>
      <p:sp>
        <p:nvSpPr>
          <p:cNvPr id="10" name="Rectángulo 9"/>
          <p:cNvSpPr/>
          <p:nvPr/>
        </p:nvSpPr>
        <p:spPr>
          <a:xfrm>
            <a:off x="989981" y="1716119"/>
            <a:ext cx="4460195" cy="461665"/>
          </a:xfrm>
          <a:prstGeom prst="rect">
            <a:avLst/>
          </a:prstGeom>
        </p:spPr>
        <p:txBody>
          <a:bodyPr wrap="none">
            <a:spAutoFit/>
          </a:bodyPr>
          <a:lstStyle/>
          <a:p>
            <a:r>
              <a:rPr lang="es-CL" sz="2400" dirty="0"/>
              <a:t>3.4. Asociación en ambos sentidos</a:t>
            </a:r>
          </a:p>
        </p:txBody>
      </p:sp>
      <p:sp>
        <p:nvSpPr>
          <p:cNvPr id="12" name="Título 1"/>
          <p:cNvSpPr>
            <a:spLocks noGrp="1"/>
          </p:cNvSpPr>
          <p:nvPr>
            <p:ph type="title"/>
          </p:nvPr>
        </p:nvSpPr>
        <p:spPr>
          <a:xfrm>
            <a:off x="838200" y="885632"/>
            <a:ext cx="10515600" cy="805056"/>
          </a:xfrm>
        </p:spPr>
        <p:txBody>
          <a:bodyPr>
            <a:normAutofit/>
          </a:bodyPr>
          <a:lstStyle/>
          <a:p>
            <a:r>
              <a:rPr lang="es-419" sz="3200" dirty="0"/>
              <a:t>Tema 3. Asociaciones </a:t>
            </a:r>
            <a:endParaRPr lang="es-ES" sz="3200" dirty="0"/>
          </a:p>
        </p:txBody>
      </p:sp>
      <p:sp>
        <p:nvSpPr>
          <p:cNvPr id="7" name="Rectángulo 6"/>
          <p:cNvSpPr/>
          <p:nvPr/>
        </p:nvSpPr>
        <p:spPr>
          <a:xfrm>
            <a:off x="1506565" y="4069215"/>
            <a:ext cx="1850006"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Paciente</a:t>
            </a:r>
          </a:p>
        </p:txBody>
      </p:sp>
      <p:sp>
        <p:nvSpPr>
          <p:cNvPr id="9" name="Rectángulo 8"/>
          <p:cNvSpPr/>
          <p:nvPr/>
        </p:nvSpPr>
        <p:spPr>
          <a:xfrm>
            <a:off x="5056155" y="4069215"/>
            <a:ext cx="1850006" cy="44053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Cama</a:t>
            </a:r>
          </a:p>
        </p:txBody>
      </p:sp>
      <p:sp>
        <p:nvSpPr>
          <p:cNvPr id="13" name="CuadroTexto 12"/>
          <p:cNvSpPr txBox="1"/>
          <p:nvPr/>
        </p:nvSpPr>
        <p:spPr>
          <a:xfrm>
            <a:off x="754712" y="4104814"/>
            <a:ext cx="635541" cy="369332"/>
          </a:xfrm>
          <a:prstGeom prst="rect">
            <a:avLst/>
          </a:prstGeom>
          <a:noFill/>
        </p:spPr>
        <p:txBody>
          <a:bodyPr wrap="square" rtlCol="0">
            <a:spAutoFit/>
          </a:bodyPr>
          <a:lstStyle/>
          <a:p>
            <a:r>
              <a:rPr lang="es-CL" dirty="0"/>
              <a:t>1: 1</a:t>
            </a:r>
          </a:p>
        </p:txBody>
      </p:sp>
      <p:cxnSp>
        <p:nvCxnSpPr>
          <p:cNvPr id="14" name="Conector recto de flecha 13"/>
          <p:cNvCxnSpPr/>
          <p:nvPr/>
        </p:nvCxnSpPr>
        <p:spPr>
          <a:xfrm>
            <a:off x="3421885" y="4289480"/>
            <a:ext cx="1569992" cy="0"/>
          </a:xfrm>
          <a:prstGeom prst="straightConnector1">
            <a:avLst/>
          </a:prstGeom>
          <a:ln w="28575">
            <a:solidFill>
              <a:schemeClr val="tx2">
                <a:lumMod val="50000"/>
              </a:schemeClr>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5" name="Elipse 14"/>
          <p:cNvSpPr/>
          <p:nvPr/>
        </p:nvSpPr>
        <p:spPr>
          <a:xfrm>
            <a:off x="3771462" y="4143528"/>
            <a:ext cx="291904" cy="291904"/>
          </a:xfrm>
          <a:prstGeom prst="ellipse">
            <a:avLst/>
          </a:prstGeom>
          <a:solidFill>
            <a:schemeClr val="bg1"/>
          </a:solidFill>
          <a:ln w="28575">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Elipse 10"/>
          <p:cNvSpPr/>
          <p:nvPr/>
        </p:nvSpPr>
        <p:spPr>
          <a:xfrm>
            <a:off x="4356958" y="4143528"/>
            <a:ext cx="291904" cy="291904"/>
          </a:xfrm>
          <a:prstGeom prst="ellipse">
            <a:avLst/>
          </a:prstGeom>
          <a:solidFill>
            <a:schemeClr val="bg1"/>
          </a:solidFill>
          <a:ln w="28575">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Rectángulo 15"/>
          <p:cNvSpPr/>
          <p:nvPr/>
        </p:nvSpPr>
        <p:spPr>
          <a:xfrm>
            <a:off x="1506565" y="4756815"/>
            <a:ext cx="1850006" cy="440530"/>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Empleado</a:t>
            </a:r>
          </a:p>
        </p:txBody>
      </p:sp>
      <p:sp>
        <p:nvSpPr>
          <p:cNvPr id="17" name="Rectángulo 16"/>
          <p:cNvSpPr/>
          <p:nvPr/>
        </p:nvSpPr>
        <p:spPr>
          <a:xfrm>
            <a:off x="5056155" y="4756815"/>
            <a:ext cx="1850006" cy="440530"/>
          </a:xfrm>
          <a:prstGeom prst="rect">
            <a:avLst/>
          </a:prstGeom>
          <a:solidFill>
            <a:srgbClr val="67C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Cargas</a:t>
            </a:r>
          </a:p>
        </p:txBody>
      </p:sp>
      <p:sp>
        <p:nvSpPr>
          <p:cNvPr id="18" name="CuadroTexto 17"/>
          <p:cNvSpPr txBox="1"/>
          <p:nvPr/>
        </p:nvSpPr>
        <p:spPr>
          <a:xfrm>
            <a:off x="754712" y="4792414"/>
            <a:ext cx="635541" cy="369332"/>
          </a:xfrm>
          <a:prstGeom prst="rect">
            <a:avLst/>
          </a:prstGeom>
          <a:noFill/>
        </p:spPr>
        <p:txBody>
          <a:bodyPr wrap="square" rtlCol="0">
            <a:spAutoFit/>
          </a:bodyPr>
          <a:lstStyle/>
          <a:p>
            <a:r>
              <a:rPr lang="es-CL" dirty="0"/>
              <a:t>1: M</a:t>
            </a:r>
          </a:p>
        </p:txBody>
      </p:sp>
      <p:cxnSp>
        <p:nvCxnSpPr>
          <p:cNvPr id="19" name="Conector recto de flecha 18"/>
          <p:cNvCxnSpPr/>
          <p:nvPr/>
        </p:nvCxnSpPr>
        <p:spPr>
          <a:xfrm>
            <a:off x="3421885" y="4977080"/>
            <a:ext cx="1569992" cy="0"/>
          </a:xfrm>
          <a:prstGeom prst="straightConnector1">
            <a:avLst/>
          </a:prstGeom>
          <a:ln w="28575">
            <a:solidFill>
              <a:schemeClr val="tx2">
                <a:lumMod val="50000"/>
              </a:schemeClr>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22" name="Rectángulo 21"/>
          <p:cNvSpPr/>
          <p:nvPr/>
        </p:nvSpPr>
        <p:spPr>
          <a:xfrm>
            <a:off x="1506565" y="5444415"/>
            <a:ext cx="1850006" cy="44053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Alumno</a:t>
            </a:r>
          </a:p>
        </p:txBody>
      </p:sp>
      <p:sp>
        <p:nvSpPr>
          <p:cNvPr id="23" name="Rectángulo 22"/>
          <p:cNvSpPr/>
          <p:nvPr/>
        </p:nvSpPr>
        <p:spPr>
          <a:xfrm>
            <a:off x="5056155" y="5444415"/>
            <a:ext cx="1850006" cy="44053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600" dirty="0"/>
              <a:t>Asignatura</a:t>
            </a:r>
          </a:p>
        </p:txBody>
      </p:sp>
      <p:sp>
        <p:nvSpPr>
          <p:cNvPr id="24" name="CuadroTexto 23"/>
          <p:cNvSpPr txBox="1"/>
          <p:nvPr/>
        </p:nvSpPr>
        <p:spPr>
          <a:xfrm>
            <a:off x="754712" y="5480014"/>
            <a:ext cx="794161" cy="369332"/>
          </a:xfrm>
          <a:prstGeom prst="rect">
            <a:avLst/>
          </a:prstGeom>
          <a:noFill/>
        </p:spPr>
        <p:txBody>
          <a:bodyPr wrap="square" rtlCol="0">
            <a:spAutoFit/>
          </a:bodyPr>
          <a:lstStyle/>
          <a:p>
            <a:r>
              <a:rPr lang="es-CL" dirty="0"/>
              <a:t>M: M</a:t>
            </a:r>
          </a:p>
        </p:txBody>
      </p:sp>
      <p:cxnSp>
        <p:nvCxnSpPr>
          <p:cNvPr id="29" name="Conector recto de flecha 28"/>
          <p:cNvCxnSpPr/>
          <p:nvPr/>
        </p:nvCxnSpPr>
        <p:spPr>
          <a:xfrm>
            <a:off x="3965510" y="4977080"/>
            <a:ext cx="858417" cy="0"/>
          </a:xfrm>
          <a:prstGeom prst="straightConnector1">
            <a:avLst/>
          </a:prstGeom>
          <a:ln w="28575">
            <a:solidFill>
              <a:schemeClr val="tx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0" name="Conector recto de flecha 29"/>
          <p:cNvCxnSpPr/>
          <p:nvPr/>
        </p:nvCxnSpPr>
        <p:spPr>
          <a:xfrm>
            <a:off x="3421885" y="5640551"/>
            <a:ext cx="1569992" cy="0"/>
          </a:xfrm>
          <a:prstGeom prst="straightConnector1">
            <a:avLst/>
          </a:prstGeom>
          <a:ln w="28575">
            <a:solidFill>
              <a:schemeClr val="tx2">
                <a:lumMod val="50000"/>
              </a:schemeClr>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1" name="Conector recto de flecha 30"/>
          <p:cNvCxnSpPr/>
          <p:nvPr/>
        </p:nvCxnSpPr>
        <p:spPr>
          <a:xfrm>
            <a:off x="3573624" y="5640551"/>
            <a:ext cx="1250303" cy="0"/>
          </a:xfrm>
          <a:prstGeom prst="straightConnector1">
            <a:avLst/>
          </a:prstGeom>
          <a:ln w="28575">
            <a:solidFill>
              <a:schemeClr val="tx2">
                <a:lumMod val="50000"/>
              </a:schemeClr>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044537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696708DD91543546AD12204098C89772" ma:contentTypeVersion="6" ma:contentTypeDescription="Crear nuevo documento." ma:contentTypeScope="" ma:versionID="d089fe28a85e2dabd80ff7e3a4bd6295">
  <xsd:schema xmlns:xsd="http://www.w3.org/2001/XMLSchema" xmlns:xs="http://www.w3.org/2001/XMLSchema" xmlns:p="http://schemas.microsoft.com/office/2006/metadata/properties" xmlns:ns2="a150fe00-1c53-46dc-80fb-b2dbdb01b085" targetNamespace="http://schemas.microsoft.com/office/2006/metadata/properties" ma:root="true" ma:fieldsID="a84bb8936301433f857d1fe2e5f94ee9" ns2:_="">
    <xsd:import namespace="a150fe00-1c53-46dc-80fb-b2dbdb01b085"/>
    <xsd:element name="properties">
      <xsd:complexType>
        <xsd:sequence>
          <xsd:element name="documentManagement">
            <xsd:complexType>
              <xsd:all>
                <xsd:element ref="ns2:Estado" minOccurs="0"/>
                <xsd:element ref="ns2:Asignado_x0020_a" minOccurs="0"/>
                <xsd:element ref="ns2:Fecha_x0020_de_x0020_Vencimient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50fe00-1c53-46dc-80fb-b2dbdb01b085" elementFormDefault="qualified">
    <xsd:import namespace="http://schemas.microsoft.com/office/2006/documentManagement/types"/>
    <xsd:import namespace="http://schemas.microsoft.com/office/infopath/2007/PartnerControls"/>
    <xsd:element name="Estado" ma:index="8" nillable="true" ma:displayName="Estado" ma:default="En Desarrollo" ma:format="Dropdown" ma:internalName="Estado">
      <xsd:simpleType>
        <xsd:restriction base="dms:Choice">
          <xsd:enumeration value="En Desarrollo"/>
          <xsd:enumeration value="En Edición"/>
          <xsd:enumeration value="Edición OK"/>
          <xsd:enumeration value="En Diseño Gráfico"/>
          <xsd:enumeration value="Diseño Gráfico OK"/>
          <xsd:enumeration value="Finalizado"/>
        </xsd:restriction>
      </xsd:simpleType>
    </xsd:element>
    <xsd:element name="Asignado_x0020_a" ma:index="9" nillable="true" ma:displayName="Asignado a" ma:list="UserInfo" ma:SharePointGroup="0" ma:internalName="Asignado_x0020_a"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Fecha_x0020_de_x0020_Vencimiento" ma:index="10" nillable="true" ma:displayName="Fecha de Vencimiento" ma:format="DateOnly" ma:internalName="Fecha_x0020_de_x0020_Vencimiento">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Estado xmlns="a150fe00-1c53-46dc-80fb-b2dbdb01b085">Diseño Gráfico OK</Estado>
    <Fecha_x0020_de_x0020_Vencimiento xmlns="a150fe00-1c53-46dc-80fb-b2dbdb01b085" xsi:nil="true"/>
    <Asignado_x0020_a xmlns="a150fe00-1c53-46dc-80fb-b2dbdb01b085">
      <UserInfo>
        <DisplayName>Brenda Aguilar Bastías</DisplayName>
        <AccountId>7412</AccountId>
        <AccountType/>
      </UserInfo>
    </Asignado_x0020_a>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3197184-CEA4-4E0F-9ADC-4B9F9BE684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150fe00-1c53-46dc-80fb-b2dbdb01b08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5BB0E66-F009-4602-BA13-59A997E21102}">
  <ds:schemaRefs>
    <ds:schemaRef ds:uri="http://schemas.microsoft.com/office/2006/metadata/properties"/>
    <ds:schemaRef ds:uri="http://schemas.microsoft.com/office/2006/documentManagement/types"/>
    <ds:schemaRef ds:uri="http://purl.org/dc/terms/"/>
    <ds:schemaRef ds:uri="http://purl.org/dc/elements/1.1/"/>
    <ds:schemaRef ds:uri="http://purl.org/dc/dcmitype/"/>
    <ds:schemaRef ds:uri="http://schemas.openxmlformats.org/package/2006/metadata/core-properties"/>
    <ds:schemaRef ds:uri="http://schemas.microsoft.com/office/infopath/2007/PartnerControls"/>
    <ds:schemaRef ds:uri="a150fe00-1c53-46dc-80fb-b2dbdb01b085"/>
    <ds:schemaRef ds:uri="http://www.w3.org/XML/1998/namespace"/>
  </ds:schemaRefs>
</ds:datastoreItem>
</file>

<file path=customXml/itemProps3.xml><?xml version="1.0" encoding="utf-8"?>
<ds:datastoreItem xmlns:ds="http://schemas.openxmlformats.org/officeDocument/2006/customXml" ds:itemID="{9525A4DC-B445-4E7D-AE0D-A8B46A92CA0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1017</TotalTime>
  <Words>1563</Words>
  <Application>Microsoft Office PowerPoint</Application>
  <PresentationFormat>Panorámica</PresentationFormat>
  <Paragraphs>238</Paragraphs>
  <Slides>21</Slides>
  <Notes>21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21</vt:i4>
      </vt:variant>
    </vt:vector>
  </HeadingPairs>
  <TitlesOfParts>
    <vt:vector size="26" baseType="lpstr">
      <vt:lpstr>Arial</vt:lpstr>
      <vt:lpstr>Calibri</vt:lpstr>
      <vt:lpstr>Calibri Light</vt:lpstr>
      <vt:lpstr>Myriad pro</vt:lpstr>
      <vt:lpstr>Tema de Office</vt:lpstr>
      <vt:lpstr>Presentación de PowerPoint</vt:lpstr>
      <vt:lpstr>Presentación de PowerPoint</vt:lpstr>
      <vt:lpstr>Tema 1. Relaciones de entidades en un modelo de datos</vt:lpstr>
      <vt:lpstr>Tema 2. Entidad</vt:lpstr>
      <vt:lpstr>Tema 3. Asociaciones </vt:lpstr>
      <vt:lpstr>Tema 3. Asociaciones </vt:lpstr>
      <vt:lpstr>Tema 3. Asociaciones </vt:lpstr>
      <vt:lpstr>Tema 3. Asociaciones </vt:lpstr>
      <vt:lpstr>Tema 3. Asociaciones </vt:lpstr>
      <vt:lpstr>Tema 3. Asociaciones </vt:lpstr>
      <vt:lpstr>Tema 3. Asociaciones </vt:lpstr>
      <vt:lpstr>Tema 3. Asociaciones </vt:lpstr>
      <vt:lpstr>Tema 3. Asociaciones </vt:lpstr>
      <vt:lpstr>Tema 4. Modelo de datos </vt:lpstr>
      <vt:lpstr>Tema 4. Modelo de datos </vt:lpstr>
      <vt:lpstr>Tema 5. Asociaciones en el modelo de datos </vt:lpstr>
      <vt:lpstr>Tema 5. Asociaciones en el modelo de datos </vt:lpstr>
      <vt:lpstr>Tema 6. Múltiples asociaciones en el modelo de datos </vt:lpstr>
      <vt:lpstr>Tema 6. Múltiples asociaciones en el modelo de datos </vt:lpstr>
      <vt:lpstr>Referencias bibliográficas</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Rod --</dc:creator>
  <cp:lastModifiedBy>JOCELYN GONZALEZ CORTES</cp:lastModifiedBy>
  <cp:revision>84</cp:revision>
  <dcterms:created xsi:type="dcterms:W3CDTF">2017-05-09T02:54:13Z</dcterms:created>
  <dcterms:modified xsi:type="dcterms:W3CDTF">2021-03-23T18:42:22Z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0x010100696708DD91543546AD12204098C89772</vt:lpwstr>
  </property>
</Properties>
</file>

<file path=docProps/thumbnail.jpeg>
</file>